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33"/>
  </p:notesMasterIdLst>
  <p:handoutMasterIdLst>
    <p:handoutMasterId r:id="rId34"/>
  </p:handoutMasterIdLst>
  <p:sldIdLst>
    <p:sldId id="2147468422" r:id="rId17"/>
    <p:sldId id="2147469841" r:id="rId18"/>
    <p:sldId id="2147469869" r:id="rId19"/>
    <p:sldId id="2147469851" r:id="rId20"/>
    <p:sldId id="2147469856" r:id="rId21"/>
    <p:sldId id="2147469858" r:id="rId22"/>
    <p:sldId id="2147469859" r:id="rId23"/>
    <p:sldId id="2147469868" r:id="rId24"/>
    <p:sldId id="2147469871" r:id="rId25"/>
    <p:sldId id="2147469867" r:id="rId26"/>
    <p:sldId id="2147469864" r:id="rId27"/>
    <p:sldId id="2147469863" r:id="rId28"/>
    <p:sldId id="2147469866" r:id="rId29"/>
    <p:sldId id="2147469848" r:id="rId30"/>
    <p:sldId id="2076137535" r:id="rId31"/>
    <p:sldId id="2147469870" r:id="rId32"/>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DE36A-FFE4-427E-BF18-61B36AE6F23E}" v="627" dt="2023-03-29T16:10:27.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0" autoAdjust="0"/>
    <p:restoredTop sz="67935" autoAdjust="0"/>
  </p:normalViewPr>
  <p:slideViewPr>
    <p:cSldViewPr snapToGrid="0">
      <p:cViewPr varScale="1">
        <p:scale>
          <a:sx n="76" d="100"/>
          <a:sy n="76" d="100"/>
        </p:scale>
        <p:origin x="1365" y="57"/>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tableStyles" Target="tableStyles.xml"/><Relationship Id="rId21" Type="http://schemas.openxmlformats.org/officeDocument/2006/relationships/slide" Target="slides/slide5.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5/1/2023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Defender console supports Incident Management.</a:t>
            </a:r>
          </a:p>
          <a:p>
            <a:r>
              <a:rPr lang="en-US" dirty="0"/>
              <a:t>Incident Management includes various tools, which help the Analyst (Attack Story, Investigations, Evidence &amp; Response...).</a:t>
            </a:r>
          </a:p>
          <a:p>
            <a:r>
              <a:rPr lang="en-US" dirty="0"/>
              <a:t>Defender also provides details about impacted Users, Apps and Devices.</a:t>
            </a:r>
          </a:p>
        </p:txBody>
      </p:sp>
      <p:sp>
        <p:nvSpPr>
          <p:cNvPr id="4" name="Slide Number Placeholder 3"/>
          <p:cNvSpPr>
            <a:spLocks noGrp="1"/>
          </p:cNvSpPr>
          <p:nvPr>
            <p:ph type="sldNum" sz="quarter" idx="5"/>
          </p:nvPr>
        </p:nvSpPr>
        <p:spPr/>
        <p:txBody>
          <a:bodyPr/>
          <a:lstStyle/>
          <a:p>
            <a:fld id="{94C5907C-D3F9-4A36-92CC-ED44E564CD67}" type="slidenum">
              <a:rPr lang="en-US" smtClean="0"/>
              <a:t>10</a:t>
            </a:fld>
            <a:endParaRPr lang="en-US" dirty="0"/>
          </a:p>
        </p:txBody>
      </p:sp>
    </p:spTree>
    <p:extLst>
      <p:ext uri="{BB962C8B-B14F-4D97-AF65-F5344CB8AC3E}">
        <p14:creationId xmlns:p14="http://schemas.microsoft.com/office/powerpoint/2010/main" val="226240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Defender offers a set of specialized tools to analyze activity :</a:t>
            </a:r>
          </a:p>
          <a:p>
            <a:r>
              <a:rPr lang="en-US" dirty="0"/>
              <a:t>- User Page</a:t>
            </a:r>
          </a:p>
          <a:p>
            <a:r>
              <a:rPr lang="en-US" dirty="0"/>
              <a:t>- (Cloud) App Page</a:t>
            </a:r>
          </a:p>
          <a:p>
            <a:r>
              <a:rPr lang="en-US" dirty="0"/>
              <a:t>- Device Page</a:t>
            </a:r>
          </a:p>
          <a:p>
            <a:endParaRPr lang="en-US" dirty="0"/>
          </a:p>
          <a:p>
            <a:r>
              <a:rPr lang="en-US" dirty="0"/>
              <a:t>They also provide tools to manage incidents. For example :</a:t>
            </a:r>
          </a:p>
          <a:p>
            <a:r>
              <a:rPr lang="en-US" dirty="0"/>
              <a:t>- suspend a user</a:t>
            </a:r>
          </a:p>
          <a:p>
            <a:r>
              <a:rPr lang="en-US" dirty="0"/>
              <a:t>- manage conditional access</a:t>
            </a:r>
          </a:p>
          <a:p>
            <a:r>
              <a:rPr lang="en-US" dirty="0"/>
              <a:t>- isolate a device</a:t>
            </a:r>
          </a:p>
          <a:p>
            <a:r>
              <a:rPr lang="en-US" dirty="0"/>
              <a:t>- ...</a:t>
            </a:r>
          </a:p>
        </p:txBody>
      </p:sp>
      <p:sp>
        <p:nvSpPr>
          <p:cNvPr id="4" name="Slide Number Placeholder 3"/>
          <p:cNvSpPr>
            <a:spLocks noGrp="1"/>
          </p:cNvSpPr>
          <p:nvPr>
            <p:ph type="sldNum" sz="quarter" idx="5"/>
          </p:nvPr>
        </p:nvSpPr>
        <p:spPr/>
        <p:txBody>
          <a:bodyPr/>
          <a:lstStyle/>
          <a:p>
            <a:fld id="{94C5907C-D3F9-4A36-92CC-ED44E564CD67}" type="slidenum">
              <a:rPr lang="en-US" smtClean="0"/>
              <a:t>11</a:t>
            </a:fld>
            <a:endParaRPr lang="en-US" dirty="0"/>
          </a:p>
        </p:txBody>
      </p:sp>
    </p:spTree>
    <p:extLst>
      <p:ext uri="{BB962C8B-B14F-4D97-AF65-F5344CB8AC3E}">
        <p14:creationId xmlns:p14="http://schemas.microsoft.com/office/powerpoint/2010/main" val="198442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Defender console provides a single pane of glass to manage the Defender Suite. </a:t>
            </a:r>
          </a:p>
          <a:p>
            <a:endParaRPr lang="en-US" dirty="0"/>
          </a:p>
          <a:p>
            <a:r>
              <a:rPr lang="en-US" dirty="0"/>
              <a:t>It aggregates :</a:t>
            </a:r>
          </a:p>
          <a:p>
            <a:r>
              <a:rPr lang="en-US" dirty="0"/>
              <a:t>- MDE </a:t>
            </a:r>
          </a:p>
          <a:p>
            <a:r>
              <a:rPr lang="en-US" dirty="0"/>
              <a:t>- MDO</a:t>
            </a:r>
          </a:p>
          <a:p>
            <a:r>
              <a:rPr lang="en-US" dirty="0"/>
              <a:t>- MDA</a:t>
            </a:r>
          </a:p>
          <a:p>
            <a:r>
              <a:rPr lang="en-US" dirty="0"/>
              <a:t>, plus MDI</a:t>
            </a:r>
          </a:p>
        </p:txBody>
      </p:sp>
      <p:sp>
        <p:nvSpPr>
          <p:cNvPr id="4" name="Slide Number Placeholder 3"/>
          <p:cNvSpPr>
            <a:spLocks noGrp="1"/>
          </p:cNvSpPr>
          <p:nvPr>
            <p:ph type="sldNum" sz="quarter" idx="5"/>
          </p:nvPr>
        </p:nvSpPr>
        <p:spPr/>
        <p:txBody>
          <a:bodyPr/>
          <a:lstStyle/>
          <a:p>
            <a:fld id="{94C5907C-D3F9-4A36-92CC-ED44E564CD67}" type="slidenum">
              <a:rPr lang="en-US" smtClean="0"/>
              <a:t>12</a:t>
            </a:fld>
            <a:endParaRPr lang="en-US" dirty="0"/>
          </a:p>
        </p:txBody>
      </p:sp>
    </p:spTree>
    <p:extLst>
      <p:ext uri="{BB962C8B-B14F-4D97-AF65-F5344CB8AC3E}">
        <p14:creationId xmlns:p14="http://schemas.microsoft.com/office/powerpoint/2010/main" val="808595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Sentinel is Microsoft enterprise-wide SIEM platform.</a:t>
            </a:r>
          </a:p>
        </p:txBody>
      </p:sp>
      <p:sp>
        <p:nvSpPr>
          <p:cNvPr id="4" name="Slide Number Placeholder 3"/>
          <p:cNvSpPr>
            <a:spLocks noGrp="1"/>
          </p:cNvSpPr>
          <p:nvPr>
            <p:ph type="sldNum" sz="quarter" idx="5"/>
          </p:nvPr>
        </p:nvSpPr>
        <p:spPr/>
        <p:txBody>
          <a:bodyPr/>
          <a:lstStyle/>
          <a:p>
            <a:fld id="{94C5907C-D3F9-4A36-92CC-ED44E564CD67}" type="slidenum">
              <a:rPr lang="en-US" smtClean="0"/>
              <a:t>13</a:t>
            </a:fld>
            <a:endParaRPr lang="en-US" dirty="0"/>
          </a:p>
        </p:txBody>
      </p:sp>
    </p:spTree>
    <p:extLst>
      <p:ext uri="{BB962C8B-B14F-4D97-AF65-F5344CB8AC3E}">
        <p14:creationId xmlns:p14="http://schemas.microsoft.com/office/powerpoint/2010/main" val="3060308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5/1/2023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Purview implements a Data Loss Prevention (DLP) module.</a:t>
            </a:r>
          </a:p>
          <a:p>
            <a:r>
              <a:rPr lang="en-US" dirty="0"/>
              <a:t>Administrators define DLP policies.</a:t>
            </a:r>
          </a:p>
          <a:p>
            <a:r>
              <a:rPr lang="en-US" dirty="0"/>
              <a:t>Policies target a specific scope in M365.</a:t>
            </a:r>
          </a:p>
          <a:p>
            <a:r>
              <a:rPr lang="en-US" dirty="0"/>
              <a:t>They consist in a set of rules.</a:t>
            </a:r>
          </a:p>
          <a:p>
            <a:r>
              <a:rPr lang="en-US" dirty="0"/>
              <a:t>These rules include conditions and automatic actions (for example : if someone sends a confidential document outside of the company, the policy should block this email).</a:t>
            </a:r>
          </a:p>
          <a:p>
            <a:endParaRPr lang="en-US" dirty="0"/>
          </a:p>
          <a:p>
            <a:r>
              <a:rPr lang="en-US" dirty="0"/>
              <a:t>Policies can be limited to a business perimeter, with Azure AD Administrative Units.</a:t>
            </a:r>
          </a:p>
          <a:p>
            <a:endParaRPr lang="en-US" dirty="0"/>
          </a:p>
          <a:p>
            <a:r>
              <a:rPr lang="en-US" dirty="0"/>
              <a:t>Once they get activated, DLP policies generate alerts in the console.</a:t>
            </a:r>
          </a:p>
        </p:txBody>
      </p:sp>
      <p:sp>
        <p:nvSpPr>
          <p:cNvPr id="4" name="Slide Number Placeholder 3"/>
          <p:cNvSpPr>
            <a:spLocks noGrp="1"/>
          </p:cNvSpPr>
          <p:nvPr>
            <p:ph type="sldNum" sz="quarter" idx="5"/>
          </p:nvPr>
        </p:nvSpPr>
        <p:spPr/>
        <p:txBody>
          <a:bodyPr/>
          <a:lstStyle/>
          <a:p>
            <a:fld id="{94C5907C-D3F9-4A36-92CC-ED44E564CD67}" type="slidenum">
              <a:rPr lang="en-US" smtClean="0"/>
              <a:t>16</a:t>
            </a:fld>
            <a:endParaRPr lang="en-US" dirty="0"/>
          </a:p>
        </p:txBody>
      </p:sp>
    </p:spTree>
    <p:extLst>
      <p:ext uri="{BB962C8B-B14F-4D97-AF65-F5344CB8AC3E}">
        <p14:creationId xmlns:p14="http://schemas.microsoft.com/office/powerpoint/2010/main" val="211132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Loss Prevention monitors data activity to minimize data risks</a:t>
            </a:r>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Purview implements a Data Loss Prevention (DLP) module.</a:t>
            </a:r>
          </a:p>
          <a:p>
            <a:r>
              <a:rPr lang="en-US" dirty="0"/>
              <a:t>Administrators define DLP policies.</a:t>
            </a:r>
          </a:p>
          <a:p>
            <a:r>
              <a:rPr lang="en-US" dirty="0"/>
              <a:t>Policies target a specific scope in M365.</a:t>
            </a:r>
          </a:p>
          <a:p>
            <a:r>
              <a:rPr lang="en-US" dirty="0"/>
              <a:t>They consist in a set of rules.</a:t>
            </a:r>
          </a:p>
          <a:p>
            <a:r>
              <a:rPr lang="en-US" dirty="0"/>
              <a:t>These rules include conditions and automatic actions (for example : if someone sends a confidential document outside of the company, the policy should block this email).</a:t>
            </a:r>
          </a:p>
          <a:p>
            <a:endParaRPr lang="en-US" dirty="0"/>
          </a:p>
          <a:p>
            <a:r>
              <a:rPr lang="en-US" dirty="0"/>
              <a:t>Policies can be limited to a business perimeter, associated to Azure AD Administrative Units.</a:t>
            </a:r>
          </a:p>
          <a:p>
            <a:r>
              <a:rPr lang="en-US" dirty="0"/>
              <a:t>Once they get activated, DLP policies generate alerts in the console.</a:t>
            </a:r>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406517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Experts contribute to the definition of valid DLP policies.</a:t>
            </a:r>
          </a:p>
          <a:p>
            <a:r>
              <a:rPr lang="en-US" dirty="0"/>
              <a:t>Administrators instantiate them in the Purview console.</a:t>
            </a:r>
          </a:p>
          <a:p>
            <a:r>
              <a:rPr lang="en-US" dirty="0"/>
              <a:t>Policies may be silent, warn the user, or block the data flow.</a:t>
            </a:r>
          </a:p>
          <a:p>
            <a:r>
              <a:rPr lang="en-US" dirty="0"/>
              <a:t>Purview supports a whole set of conditions and actions, which depend on the scope (for example, the capacity to add a recipient to an email is Exchange-specific).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DLP console provides details about alerts and the associated events, so that the DLP Analyst can efficiently manage them.</a:t>
            </a:r>
          </a:p>
          <a:p>
            <a:endParaRPr lang="en-US" dirty="0"/>
          </a:p>
          <a:p>
            <a:r>
              <a:rPr lang="en-US" dirty="0"/>
              <a:t>The administrator can also control a whole set of global settings associated to the DLP module, in particular for Endpoint DLP.</a:t>
            </a:r>
          </a:p>
          <a:p>
            <a:endParaRPr lang="en-US" dirty="0"/>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75425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supported conditions and actions in DLP policies. </a:t>
            </a:r>
          </a:p>
          <a:p>
            <a:r>
              <a:rPr lang="en-US" dirty="0"/>
              <a:t>Microsoft continuously extends the capacity of the DLP module, so that this list keeps growing.</a:t>
            </a:r>
          </a:p>
          <a:p>
            <a:endParaRPr lang="en-US" dirty="0"/>
          </a:p>
          <a:p>
            <a:r>
              <a:rPr lang="en-US" dirty="0"/>
              <a:t>You can also link DLP policies and User Risk Analysis with ‘Adaptive Protection’ conditions.</a:t>
            </a:r>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8913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Purview implements a fine-grain RBAC administration model to ensure a proper segregation of duty.</a:t>
            </a:r>
          </a:p>
          <a:p>
            <a:endParaRPr lang="en-US" dirty="0"/>
          </a:p>
          <a:p>
            <a:r>
              <a:rPr lang="en-US" dirty="0"/>
              <a:t>This starts with Role Groups.</a:t>
            </a:r>
          </a:p>
          <a:p>
            <a:r>
              <a:rPr lang="en-US" dirty="0"/>
              <a:t>They aggregate a set of Admin roles. </a:t>
            </a:r>
          </a:p>
          <a:p>
            <a:r>
              <a:rPr lang="en-US" dirty="0"/>
              <a:t>Purview Admins can be associated to a set of Role Groups. </a:t>
            </a:r>
          </a:p>
          <a:p>
            <a:r>
              <a:rPr lang="en-US" dirty="0"/>
              <a:t>Optionally, their business perimeter can then be limited to a specific scope (Administrative Unit).</a:t>
            </a:r>
          </a:p>
          <a:p>
            <a:endParaRPr lang="en-US" dirty="0"/>
          </a:p>
          <a:p>
            <a:r>
              <a:rPr lang="en-US" dirty="0"/>
              <a:t>In the end, they log into the console to perform an admin task </a:t>
            </a:r>
          </a:p>
          <a:p>
            <a:r>
              <a:rPr lang="en-US" dirty="0"/>
              <a:t>The underlying code will evaluate if the Admin has been granted the appropriate role. </a:t>
            </a:r>
          </a:p>
          <a:p>
            <a:r>
              <a:rPr lang="en-US" dirty="0"/>
              <a:t>It will also consider which Admin Units have been assigned to this Administrator to limit his perimeter</a:t>
            </a:r>
          </a:p>
          <a:p>
            <a:endParaRPr lang="en-US" dirty="0"/>
          </a:p>
          <a:p>
            <a:r>
              <a:rPr lang="en-US" dirty="0"/>
              <a:t>4 main roles exist inside the DLP module (Information Protection XXX). They control DLP policy definition, alert management and access to reports.</a:t>
            </a:r>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279230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aggregate alerts, which are made of Events.</a:t>
            </a:r>
          </a:p>
          <a:p>
            <a:endParaRPr lang="en-US" dirty="0"/>
          </a:p>
          <a:p>
            <a:r>
              <a:rPr lang="en-US" dirty="0"/>
              <a:t>In a nutshell, Purview DLP module analyzes data flows in various M365 services. </a:t>
            </a:r>
          </a:p>
          <a:p>
            <a:r>
              <a:rPr lang="en-US" dirty="0"/>
              <a:t>It also monitors Endpoint activity.</a:t>
            </a:r>
          </a:p>
          <a:p>
            <a:endParaRPr lang="en-US" dirty="0"/>
          </a:p>
          <a:p>
            <a:r>
              <a:rPr lang="en-US" dirty="0"/>
              <a:t>Whenever a DLP policy condition is met, Purview raises an alert and may take an automatic remediation action.</a:t>
            </a:r>
          </a:p>
          <a:p>
            <a:endParaRPr lang="en-US" dirty="0"/>
          </a:p>
          <a:p>
            <a:r>
              <a:rPr lang="en-US" dirty="0"/>
              <a:t>The DLP Analyst can later analyze the alert in the DLP console. </a:t>
            </a:r>
          </a:p>
          <a:p>
            <a:r>
              <a:rPr lang="en-US" dirty="0"/>
              <a:t>In parallel, DLP Administrators review alerts to improve the current set of DLP policies.</a:t>
            </a:r>
          </a:p>
          <a:p>
            <a:endParaRPr lang="en-US" dirty="0"/>
          </a:p>
          <a:p>
            <a:r>
              <a:rPr lang="en-US" dirty="0"/>
              <a:t>Purview DLP module is also closely integrated with the Insider Risk Management module :</a:t>
            </a:r>
          </a:p>
          <a:p>
            <a:r>
              <a:rPr lang="en-US" dirty="0"/>
              <a:t>- A DLP alert can act as a trigger to start monitoring a specific user activity for a limited period of time</a:t>
            </a:r>
          </a:p>
          <a:p>
            <a:r>
              <a:rPr lang="en-US" dirty="0"/>
              <a:t>- IRM evaluates a risk level for a every user, which can feed and tune DLP policies (for example, warn a low-risk user, but block a high-risk user).</a:t>
            </a:r>
          </a:p>
          <a:p>
            <a:endParaRPr lang="en-US" dirty="0"/>
          </a:p>
          <a:p>
            <a:r>
              <a:rPr lang="en-US" dirty="0"/>
              <a:t>Alerts are propagated into Defender for further analysis and correlation with other alerts.</a:t>
            </a:r>
          </a:p>
          <a:p>
            <a:endParaRPr lang="en-US" dirty="0"/>
          </a:p>
          <a:p>
            <a:r>
              <a:rPr lang="en-US" dirty="0"/>
              <a:t>Defender can share incidents with Sentinel, Microsoft platform supporting an entreprise-wide SOC.</a:t>
            </a:r>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335738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Purview, Defender and Sentinel can contribute to DLP Alerts management.</a:t>
            </a:r>
          </a:p>
          <a:p>
            <a:r>
              <a:rPr lang="en-US" dirty="0"/>
              <a:t>You can also assign each console to a specific profile to isolate or specialize roles.</a:t>
            </a:r>
          </a:p>
          <a:p>
            <a:r>
              <a:rPr lang="en-US" dirty="0"/>
              <a:t>They may be managed internally, or delegated to an external service provider.</a:t>
            </a:r>
          </a:p>
          <a:p>
            <a:endParaRPr lang="en-US" dirty="0"/>
          </a:p>
          <a:p>
            <a:r>
              <a:rPr lang="en-US" dirty="0"/>
              <a:t>Purview defines DLP policies, manages DLP Alerts, and the associated Events. </a:t>
            </a:r>
          </a:p>
          <a:p>
            <a:r>
              <a:rPr lang="en-US" dirty="0"/>
              <a:t>Defender correlate Alerts and generates Incidents (XDR + automatic response).</a:t>
            </a:r>
          </a:p>
          <a:p>
            <a:r>
              <a:rPr lang="en-US" dirty="0"/>
              <a:t>Sentinel provides enterprise-wide correlation and </a:t>
            </a:r>
            <a:r>
              <a:rPr lang="en-US" dirty="0" err="1"/>
              <a:t>orechstrated</a:t>
            </a:r>
            <a:r>
              <a:rPr lang="en-US" dirty="0"/>
              <a:t> response (with automation rules &amp; playbooks).</a:t>
            </a:r>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701629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implements a modular permission model to segregate administrative tasks.</a:t>
            </a:r>
          </a:p>
          <a:p>
            <a:endParaRPr lang="en-US" dirty="0"/>
          </a:p>
          <a:p>
            <a:r>
              <a:rPr lang="en-US" dirty="0"/>
              <a:t>The Analyst can browse every valuable event and take complementary actions (like applying a sensitivity Label to a document, analyze involved user’s activity, or </a:t>
            </a:r>
            <a:r>
              <a:rPr lang="en-US" dirty="0" err="1"/>
              <a:t>unshare</a:t>
            </a:r>
            <a:r>
              <a:rPr lang="en-US" dirty="0"/>
              <a:t> a specific document).</a:t>
            </a:r>
          </a:p>
          <a:p>
            <a:r>
              <a:rPr lang="en-US" dirty="0"/>
              <a:t>He can also manage the Alert status or involve additional Analysts.</a:t>
            </a:r>
          </a:p>
          <a:p>
            <a:endParaRPr lang="en-US" dirty="0"/>
          </a:p>
          <a:p>
            <a:r>
              <a:rPr lang="en-US" dirty="0"/>
              <a:t>If the Entreprise implements the Microsoft Defender stack, alerts are automatically propagated into the Defender console. </a:t>
            </a:r>
          </a:p>
          <a:p>
            <a:r>
              <a:rPr lang="en-US" dirty="0"/>
              <a:t>Defender correlates Alerts and populates Incidents. </a:t>
            </a:r>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103535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5/1/2023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5/1/2023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5/1/2023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30.emf"/><Relationship Id="rId3" Type="http://schemas.openxmlformats.org/officeDocument/2006/relationships/image" Target="../media/image127.emf"/><Relationship Id="rId7" Type="http://schemas.openxmlformats.org/officeDocument/2006/relationships/image" Target="../media/image108.emf"/><Relationship Id="rId12" Type="http://schemas.openxmlformats.org/officeDocument/2006/relationships/image" Target="../media/image111.emf"/><Relationship Id="rId2" Type="http://schemas.openxmlformats.org/officeDocument/2006/relationships/notesSlide" Target="../notesSlides/notesSlide10.xml"/><Relationship Id="rId1" Type="http://schemas.openxmlformats.org/officeDocument/2006/relationships/slideLayout" Target="../slideLayouts/slideLayout278.xml"/><Relationship Id="rId6" Type="http://schemas.openxmlformats.org/officeDocument/2006/relationships/image" Target="../media/image107.emf"/><Relationship Id="rId11" Type="http://schemas.openxmlformats.org/officeDocument/2006/relationships/image" Target="../media/image113.emf"/><Relationship Id="rId5" Type="http://schemas.openxmlformats.org/officeDocument/2006/relationships/image" Target="../media/image129.emf"/><Relationship Id="rId15" Type="http://schemas.openxmlformats.org/officeDocument/2006/relationships/image" Target="../media/image114.emf"/><Relationship Id="rId10" Type="http://schemas.openxmlformats.org/officeDocument/2006/relationships/image" Target="../media/image117.emf"/><Relationship Id="rId4" Type="http://schemas.openxmlformats.org/officeDocument/2006/relationships/image" Target="../media/image128.emf"/><Relationship Id="rId9" Type="http://schemas.openxmlformats.org/officeDocument/2006/relationships/image" Target="../media/image110.emf"/><Relationship Id="rId14" Type="http://schemas.openxmlformats.org/officeDocument/2006/relationships/image" Target="../media/image112.emf"/></Relationships>
</file>

<file path=ppt/slides/_rels/slide11.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notesSlide" Target="../notesSlides/notesSlide11.xml"/><Relationship Id="rId1" Type="http://schemas.openxmlformats.org/officeDocument/2006/relationships/slideLayout" Target="../slideLayouts/slideLayout278.xml"/><Relationship Id="rId6" Type="http://schemas.openxmlformats.org/officeDocument/2006/relationships/image" Target="../media/image134.emf"/><Relationship Id="rId11" Type="http://schemas.openxmlformats.org/officeDocument/2006/relationships/image" Target="../media/image117.emf"/><Relationship Id="rId5" Type="http://schemas.openxmlformats.org/officeDocument/2006/relationships/image" Target="../media/image133.emf"/><Relationship Id="rId10" Type="http://schemas.openxmlformats.org/officeDocument/2006/relationships/image" Target="../media/image129.emf"/><Relationship Id="rId4" Type="http://schemas.openxmlformats.org/officeDocument/2006/relationships/image" Target="../media/image132.emf"/><Relationship Id="rId9" Type="http://schemas.openxmlformats.org/officeDocument/2006/relationships/image" Target="../media/image137.emf"/></Relationships>
</file>

<file path=ppt/slides/_rels/slide12.xml.rels><?xml version="1.0" encoding="UTF-8" standalone="yes"?>
<Relationships xmlns="http://schemas.openxmlformats.org/package/2006/relationships"><Relationship Id="rId3" Type="http://schemas.openxmlformats.org/officeDocument/2006/relationships/image" Target="../media/image138.emf"/><Relationship Id="rId7" Type="http://schemas.openxmlformats.org/officeDocument/2006/relationships/image" Target="../media/image141.emf"/><Relationship Id="rId2" Type="http://schemas.openxmlformats.org/officeDocument/2006/relationships/notesSlide" Target="../notesSlides/notesSlide12.xml"/><Relationship Id="rId1" Type="http://schemas.openxmlformats.org/officeDocument/2006/relationships/slideLayout" Target="../slideLayouts/slideLayout278.xml"/><Relationship Id="rId6" Type="http://schemas.openxmlformats.org/officeDocument/2006/relationships/image" Target="../media/image117.emf"/><Relationship Id="rId5" Type="http://schemas.openxmlformats.org/officeDocument/2006/relationships/image" Target="../media/image140.emf"/><Relationship Id="rId4" Type="http://schemas.openxmlformats.org/officeDocument/2006/relationships/image" Target="../media/image139.emf"/></Relationships>
</file>

<file path=ppt/slides/_rels/slide13.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42.emf"/><Relationship Id="rId7" Type="http://schemas.openxmlformats.org/officeDocument/2006/relationships/image" Target="../media/image111.emf"/><Relationship Id="rId2" Type="http://schemas.openxmlformats.org/officeDocument/2006/relationships/notesSlide" Target="../notesSlides/notesSlide13.xml"/><Relationship Id="rId1" Type="http://schemas.openxmlformats.org/officeDocument/2006/relationships/slideLayout" Target="../slideLayouts/slideLayout278.xml"/><Relationship Id="rId6" Type="http://schemas.openxmlformats.org/officeDocument/2006/relationships/image" Target="../media/image114.emf"/><Relationship Id="rId5" Type="http://schemas.openxmlformats.org/officeDocument/2006/relationships/image" Target="../media/image117.emf"/><Relationship Id="rId4" Type="http://schemas.openxmlformats.org/officeDocument/2006/relationships/image" Target="../media/image143.emf"/></Relationships>
</file>

<file path=ppt/slides/_rels/slide1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4.xml"/><Relationship Id="rId1" Type="http://schemas.openxmlformats.org/officeDocument/2006/relationships/slideLayout" Target="../slideLayouts/slideLayout207.xml"/></Relationships>
</file>

<file path=ppt/slides/_rels/slide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xml"/><Relationship Id="rId1" Type="http://schemas.openxmlformats.org/officeDocument/2006/relationships/slideLayout" Target="../slideLayouts/slideLayout28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6.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91.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4.emf"/><Relationship Id="rId11" Type="http://schemas.openxmlformats.org/officeDocument/2006/relationships/image" Target="../media/image90.emf"/><Relationship Id="rId5" Type="http://schemas.openxmlformats.org/officeDocument/2006/relationships/image" Target="../media/image83.emf"/><Relationship Id="rId10" Type="http://schemas.openxmlformats.org/officeDocument/2006/relationships/image" Target="../media/image89.emf"/><Relationship Id="rId4" Type="http://schemas.openxmlformats.org/officeDocument/2006/relationships/image" Target="../media/image82.emf"/><Relationship Id="rId9" Type="http://schemas.openxmlformats.org/officeDocument/2006/relationships/image" Target="../media/image88.emf"/><Relationship Id="rId14" Type="http://schemas.openxmlformats.org/officeDocument/2006/relationships/image" Target="../media/image86.emf"/></Relationships>
</file>

<file path=ppt/slides/_rels/slide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6.xml"/><Relationship Id="rId1" Type="http://schemas.openxmlformats.org/officeDocument/2006/relationships/slideLayout" Target="../slideLayouts/slideLayout278.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7.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1.emf"/><Relationship Id="rId3" Type="http://schemas.openxmlformats.org/officeDocument/2006/relationships/image" Target="../media/image101.emf"/><Relationship Id="rId7" Type="http://schemas.openxmlformats.org/officeDocument/2006/relationships/image" Target="../media/image105.emf"/><Relationship Id="rId12" Type="http://schemas.openxmlformats.org/officeDocument/2006/relationships/image" Target="../media/image110.emf"/><Relationship Id="rId2" Type="http://schemas.openxmlformats.org/officeDocument/2006/relationships/notesSlide" Target="../notesSlides/notesSlide7.xml"/><Relationship Id="rId16" Type="http://schemas.openxmlformats.org/officeDocument/2006/relationships/image" Target="../media/image114.emf"/><Relationship Id="rId1" Type="http://schemas.openxmlformats.org/officeDocument/2006/relationships/slideLayout" Target="../slideLayouts/slideLayout278.xml"/><Relationship Id="rId6" Type="http://schemas.openxmlformats.org/officeDocument/2006/relationships/image" Target="../media/image104.emf"/><Relationship Id="rId11" Type="http://schemas.openxmlformats.org/officeDocument/2006/relationships/image" Target="../media/image109.emf"/><Relationship Id="rId5" Type="http://schemas.openxmlformats.org/officeDocument/2006/relationships/image" Target="../media/image103.emf"/><Relationship Id="rId15" Type="http://schemas.openxmlformats.org/officeDocument/2006/relationships/image" Target="../media/image11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 Id="rId14" Type="http://schemas.openxmlformats.org/officeDocument/2006/relationships/image" Target="../media/image112.emf"/></Relationships>
</file>

<file path=ppt/slides/_rels/slide8.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19.emf"/><Relationship Id="rId18" Type="http://schemas.openxmlformats.org/officeDocument/2006/relationships/image" Target="../media/image122.emf"/><Relationship Id="rId3" Type="http://schemas.openxmlformats.org/officeDocument/2006/relationships/image" Target="../media/image115.emf"/><Relationship Id="rId7" Type="http://schemas.openxmlformats.org/officeDocument/2006/relationships/image" Target="../media/image109.emf"/><Relationship Id="rId12" Type="http://schemas.openxmlformats.org/officeDocument/2006/relationships/image" Target="../media/image114.emf"/><Relationship Id="rId17" Type="http://schemas.openxmlformats.org/officeDocument/2006/relationships/image" Target="../media/image121.emf"/><Relationship Id="rId2" Type="http://schemas.openxmlformats.org/officeDocument/2006/relationships/notesSlide" Target="../notesSlides/notesSlide8.xml"/><Relationship Id="rId16" Type="http://schemas.openxmlformats.org/officeDocument/2006/relationships/image" Target="../media/image120.emf"/><Relationship Id="rId1" Type="http://schemas.openxmlformats.org/officeDocument/2006/relationships/slideLayout" Target="../slideLayouts/slideLayout278.xml"/><Relationship Id="rId6" Type="http://schemas.openxmlformats.org/officeDocument/2006/relationships/image" Target="../media/image108.emf"/><Relationship Id="rId11" Type="http://schemas.openxmlformats.org/officeDocument/2006/relationships/image" Target="../media/image113.emf"/><Relationship Id="rId5" Type="http://schemas.openxmlformats.org/officeDocument/2006/relationships/image" Target="../media/image107.emf"/><Relationship Id="rId15" Type="http://schemas.openxmlformats.org/officeDocument/2006/relationships/image" Target="../media/image112.emf"/><Relationship Id="rId10" Type="http://schemas.openxmlformats.org/officeDocument/2006/relationships/image" Target="../media/image118.emf"/><Relationship Id="rId4" Type="http://schemas.openxmlformats.org/officeDocument/2006/relationships/image" Target="../media/image116.emf"/><Relationship Id="rId9" Type="http://schemas.openxmlformats.org/officeDocument/2006/relationships/image" Target="../media/image110.emf"/><Relationship Id="rId14" Type="http://schemas.openxmlformats.org/officeDocument/2006/relationships/image" Target="../media/image111.emf"/></Relationships>
</file>

<file path=ppt/slides/_rels/slide9.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3.emf"/><Relationship Id="rId3" Type="http://schemas.openxmlformats.org/officeDocument/2006/relationships/image" Target="../media/image123.emf"/><Relationship Id="rId7" Type="http://schemas.openxmlformats.org/officeDocument/2006/relationships/image" Target="../media/image126.emf"/><Relationship Id="rId12" Type="http://schemas.openxmlformats.org/officeDocument/2006/relationships/image" Target="../media/image117.emf"/><Relationship Id="rId2" Type="http://schemas.openxmlformats.org/officeDocument/2006/relationships/notesSlide" Target="../notesSlides/notesSlide9.xml"/><Relationship Id="rId1" Type="http://schemas.openxmlformats.org/officeDocument/2006/relationships/slideLayout" Target="../slideLayouts/slideLayout278.xml"/><Relationship Id="rId6" Type="http://schemas.openxmlformats.org/officeDocument/2006/relationships/image" Target="../media/image125.emf"/><Relationship Id="rId11" Type="http://schemas.openxmlformats.org/officeDocument/2006/relationships/image" Target="../media/image110.emf"/><Relationship Id="rId5" Type="http://schemas.openxmlformats.org/officeDocument/2006/relationships/package" Target="../embeddings/Microsoft_Visio_Drawing.vsdx"/><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24.emf"/><Relationship Id="rId9" Type="http://schemas.openxmlformats.org/officeDocument/2006/relationships/image" Target="../media/image108.emf"/><Relationship Id="rId14" Type="http://schemas.openxmlformats.org/officeDocument/2006/relationships/image" Target="../media/image1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Loss Prevention</a:t>
            </a:r>
          </a:p>
        </p:txBody>
      </p:sp>
      <p:sp>
        <p:nvSpPr>
          <p:cNvPr id="5" name="Text Placeholder 4"/>
          <p:cNvSpPr>
            <a:spLocks noGrp="1"/>
          </p:cNvSpPr>
          <p:nvPr>
            <p:ph type="body" sz="quarter" idx="12"/>
          </p:nvPr>
        </p:nvSpPr>
        <p:spPr>
          <a:xfrm>
            <a:off x="554245" y="5233179"/>
            <a:ext cx="7184036" cy="861774"/>
          </a:xfrm>
        </p:spPr>
        <p:txBody>
          <a:bodyPr/>
          <a:lstStyle/>
          <a:p>
            <a:r>
              <a:rPr lang="en-US" sz="1800" dirty="0"/>
              <a:t>Thierry Matusiak - Information Protection Architect</a:t>
            </a:r>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392398" cy="153888"/>
          </a:xfrm>
          <a:prstGeom prst="rect">
            <a:avLst/>
          </a:prstGeom>
          <a:noFill/>
        </p:spPr>
        <p:txBody>
          <a:bodyPr wrap="square" lIns="0" tIns="0" rIns="0" bIns="0" rtlCol="0">
            <a:spAutoFit/>
          </a:bodyPr>
          <a:lstStyle/>
          <a:p>
            <a:pPr algn="l"/>
            <a:r>
              <a:rPr lang="en-US" sz="1000" dirty="0"/>
              <a:t>Version : 2023-03-27</a:t>
            </a:r>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5B96A-A0FA-2ACB-4F99-E9CE0FBB11F6}"/>
              </a:ext>
            </a:extLst>
          </p:cNvPr>
          <p:cNvPicPr>
            <a:picLocks noChangeAspect="1"/>
          </p:cNvPicPr>
          <p:nvPr/>
        </p:nvPicPr>
        <p:blipFill>
          <a:blip r:embed="rId3"/>
          <a:stretch>
            <a:fillRect/>
          </a:stretch>
        </p:blipFill>
        <p:spPr>
          <a:xfrm>
            <a:off x="3892244" y="1388583"/>
            <a:ext cx="6324600" cy="3462338"/>
          </a:xfrm>
          <a:prstGeom prst="rect">
            <a:avLst/>
          </a:prstGeom>
        </p:spPr>
      </p:pic>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7"/>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Defender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A4A1AC26-4072-1320-EEA2-2F64063A8245}"/>
              </a:ext>
            </a:extLst>
          </p:cNvPr>
          <p:cNvPicPr>
            <a:picLocks noChangeAspect="1"/>
          </p:cNvPicPr>
          <p:nvPr/>
        </p:nvPicPr>
        <p:blipFill>
          <a:blip r:embed="rId4"/>
          <a:stretch>
            <a:fillRect/>
          </a:stretch>
        </p:blipFill>
        <p:spPr>
          <a:xfrm>
            <a:off x="3777911" y="1663380"/>
            <a:ext cx="2662238" cy="3848100"/>
          </a:xfrm>
          <a:prstGeom prst="rect">
            <a:avLst/>
          </a:prstGeom>
        </p:spPr>
      </p:pic>
      <p:pic>
        <p:nvPicPr>
          <p:cNvPr id="17" name="Picture 16">
            <a:extLst>
              <a:ext uri="{FF2B5EF4-FFF2-40B4-BE49-F238E27FC236}">
                <a16:creationId xmlns:a16="http://schemas.microsoft.com/office/drawing/2014/main" id="{745BFEC8-CF56-02AA-BC6D-7BB06B22538B}"/>
              </a:ext>
            </a:extLst>
          </p:cNvPr>
          <p:cNvPicPr>
            <a:picLocks noChangeAspect="1"/>
          </p:cNvPicPr>
          <p:nvPr/>
        </p:nvPicPr>
        <p:blipFill>
          <a:blip r:embed="rId5"/>
          <a:stretch>
            <a:fillRect/>
          </a:stretch>
        </p:blipFill>
        <p:spPr>
          <a:xfrm>
            <a:off x="5264718" y="5582273"/>
            <a:ext cx="3462338" cy="666750"/>
          </a:xfrm>
          <a:prstGeom prst="rect">
            <a:avLst/>
          </a:prstGeom>
        </p:spPr>
      </p:pic>
      <p:pic>
        <p:nvPicPr>
          <p:cNvPr id="20" name="Picture 19">
            <a:extLst>
              <a:ext uri="{FF2B5EF4-FFF2-40B4-BE49-F238E27FC236}">
                <a16:creationId xmlns:a16="http://schemas.microsoft.com/office/drawing/2014/main" id="{8AAF4B89-4B24-2629-6627-6904403BC4E2}"/>
              </a:ext>
            </a:extLst>
          </p:cNvPr>
          <p:cNvPicPr>
            <a:picLocks noChangeAspect="1"/>
          </p:cNvPicPr>
          <p:nvPr/>
        </p:nvPicPr>
        <p:blipFill>
          <a:blip r:embed="rId6"/>
          <a:stretch>
            <a:fillRect/>
          </a:stretch>
        </p:blipFill>
        <p:spPr>
          <a:xfrm>
            <a:off x="651591" y="2006090"/>
            <a:ext cx="1033463" cy="333375"/>
          </a:xfrm>
          <a:prstGeom prst="rect">
            <a:avLst/>
          </a:prstGeom>
        </p:spPr>
      </p:pic>
      <p:pic>
        <p:nvPicPr>
          <p:cNvPr id="21" name="Picture 20">
            <a:extLst>
              <a:ext uri="{FF2B5EF4-FFF2-40B4-BE49-F238E27FC236}">
                <a16:creationId xmlns:a16="http://schemas.microsoft.com/office/drawing/2014/main" id="{B333BEBD-3787-C1DD-E17A-2485DF5ED30D}"/>
              </a:ext>
            </a:extLst>
          </p:cNvPr>
          <p:cNvPicPr>
            <a:picLocks noChangeAspect="1"/>
          </p:cNvPicPr>
          <p:nvPr/>
        </p:nvPicPr>
        <p:blipFill>
          <a:blip r:embed="rId7"/>
          <a:stretch>
            <a:fillRect/>
          </a:stretch>
        </p:blipFill>
        <p:spPr>
          <a:xfrm>
            <a:off x="651591" y="3069304"/>
            <a:ext cx="833438" cy="333375"/>
          </a:xfrm>
          <a:prstGeom prst="rect">
            <a:avLst/>
          </a:prstGeom>
        </p:spPr>
      </p:pic>
      <p:pic>
        <p:nvPicPr>
          <p:cNvPr id="22" name="Picture 21">
            <a:extLst>
              <a:ext uri="{FF2B5EF4-FFF2-40B4-BE49-F238E27FC236}">
                <a16:creationId xmlns:a16="http://schemas.microsoft.com/office/drawing/2014/main" id="{EC73FDE1-95B7-E393-64EE-B2978B56704F}"/>
              </a:ext>
            </a:extLst>
          </p:cNvPr>
          <p:cNvPicPr>
            <a:picLocks noChangeAspect="1"/>
          </p:cNvPicPr>
          <p:nvPr/>
        </p:nvPicPr>
        <p:blipFill>
          <a:blip r:embed="rId8"/>
          <a:stretch>
            <a:fillRect/>
          </a:stretch>
        </p:blipFill>
        <p:spPr>
          <a:xfrm>
            <a:off x="651591" y="4053027"/>
            <a:ext cx="1433513" cy="338138"/>
          </a:xfrm>
          <a:prstGeom prst="rect">
            <a:avLst/>
          </a:prstGeom>
        </p:spPr>
      </p:pic>
      <p:pic>
        <p:nvPicPr>
          <p:cNvPr id="23" name="Picture 22">
            <a:extLst>
              <a:ext uri="{FF2B5EF4-FFF2-40B4-BE49-F238E27FC236}">
                <a16:creationId xmlns:a16="http://schemas.microsoft.com/office/drawing/2014/main" id="{FE06A9DD-D2FE-043E-EB93-155E740D449C}"/>
              </a:ext>
            </a:extLst>
          </p:cNvPr>
          <p:cNvPicPr>
            <a:picLocks noChangeAspect="1"/>
          </p:cNvPicPr>
          <p:nvPr/>
        </p:nvPicPr>
        <p:blipFill>
          <a:blip r:embed="rId9"/>
          <a:stretch>
            <a:fillRect/>
          </a:stretch>
        </p:blipFill>
        <p:spPr>
          <a:xfrm>
            <a:off x="651591" y="5108467"/>
            <a:ext cx="1814513" cy="990600"/>
          </a:xfrm>
          <a:prstGeom prst="rect">
            <a:avLst/>
          </a:prstGeom>
        </p:spPr>
      </p:pic>
      <p:sp>
        <p:nvSpPr>
          <p:cNvPr id="30" name="Rectangle 29">
            <a:extLst>
              <a:ext uri="{FF2B5EF4-FFF2-40B4-BE49-F238E27FC236}">
                <a16:creationId xmlns:a16="http://schemas.microsoft.com/office/drawing/2014/main" id="{8C12CEC4-93D7-B320-AF61-8BAF403D92D7}"/>
              </a:ext>
            </a:extLst>
          </p:cNvPr>
          <p:cNvSpPr/>
          <p:nvPr/>
        </p:nvSpPr>
        <p:spPr bwMode="auto">
          <a:xfrm>
            <a:off x="841247" y="6270705"/>
            <a:ext cx="938785"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12AE4AFF-2729-3E7F-E9DC-38D5049817AA}"/>
              </a:ext>
            </a:extLst>
          </p:cNvPr>
          <p:cNvPicPr>
            <a:picLocks noChangeAspect="1"/>
          </p:cNvPicPr>
          <p:nvPr/>
        </p:nvPicPr>
        <p:blipFill>
          <a:blip r:embed="rId10"/>
          <a:stretch>
            <a:fillRect/>
          </a:stretch>
        </p:blipFill>
        <p:spPr>
          <a:xfrm>
            <a:off x="81438" y="6425881"/>
            <a:ext cx="2496263" cy="300380"/>
          </a:xfrm>
          <a:prstGeom prst="rect">
            <a:avLst/>
          </a:prstGeom>
        </p:spPr>
      </p:pic>
      <p:pic>
        <p:nvPicPr>
          <p:cNvPr id="7" name="Picture 6">
            <a:extLst>
              <a:ext uri="{FF2B5EF4-FFF2-40B4-BE49-F238E27FC236}">
                <a16:creationId xmlns:a16="http://schemas.microsoft.com/office/drawing/2014/main" id="{ECE52305-9EA2-E304-E9A5-0374D2FBE4DB}"/>
              </a:ext>
            </a:extLst>
          </p:cNvPr>
          <p:cNvPicPr>
            <a:picLocks noChangeAspect="1"/>
          </p:cNvPicPr>
          <p:nvPr/>
        </p:nvPicPr>
        <p:blipFill>
          <a:blip r:embed="rId11"/>
          <a:stretch>
            <a:fillRect/>
          </a:stretch>
        </p:blipFill>
        <p:spPr>
          <a:xfrm>
            <a:off x="3444569" y="234219"/>
            <a:ext cx="895350" cy="552450"/>
          </a:xfrm>
          <a:prstGeom prst="rect">
            <a:avLst/>
          </a:prstGeom>
        </p:spPr>
      </p:pic>
      <p:pic>
        <p:nvPicPr>
          <p:cNvPr id="11" name="Picture 10">
            <a:extLst>
              <a:ext uri="{FF2B5EF4-FFF2-40B4-BE49-F238E27FC236}">
                <a16:creationId xmlns:a16="http://schemas.microsoft.com/office/drawing/2014/main" id="{264E0101-80F7-1CB5-5DDE-1493B1D5AB26}"/>
              </a:ext>
            </a:extLst>
          </p:cNvPr>
          <p:cNvPicPr>
            <a:picLocks noChangeAspect="1"/>
          </p:cNvPicPr>
          <p:nvPr/>
        </p:nvPicPr>
        <p:blipFill>
          <a:blip r:embed="rId12"/>
          <a:stretch>
            <a:fillRect/>
          </a:stretch>
        </p:blipFill>
        <p:spPr>
          <a:xfrm>
            <a:off x="7812656" y="234219"/>
            <a:ext cx="914400" cy="552450"/>
          </a:xfrm>
          <a:prstGeom prst="rect">
            <a:avLst/>
          </a:prstGeom>
        </p:spPr>
      </p:pic>
      <p:pic>
        <p:nvPicPr>
          <p:cNvPr id="13" name="Picture 12">
            <a:extLst>
              <a:ext uri="{FF2B5EF4-FFF2-40B4-BE49-F238E27FC236}">
                <a16:creationId xmlns:a16="http://schemas.microsoft.com/office/drawing/2014/main" id="{6A4A3311-8750-AE50-4BC5-C0CEAE579DE4}"/>
              </a:ext>
            </a:extLst>
          </p:cNvPr>
          <p:cNvPicPr>
            <a:picLocks noChangeAspect="1"/>
          </p:cNvPicPr>
          <p:nvPr/>
        </p:nvPicPr>
        <p:blipFill>
          <a:blip r:embed="rId13"/>
          <a:stretch>
            <a:fillRect/>
          </a:stretch>
        </p:blipFill>
        <p:spPr>
          <a:xfrm>
            <a:off x="601584" y="367331"/>
            <a:ext cx="1914525" cy="690563"/>
          </a:xfrm>
          <a:prstGeom prst="rect">
            <a:avLst/>
          </a:prstGeom>
        </p:spPr>
      </p:pic>
      <p:pic>
        <p:nvPicPr>
          <p:cNvPr id="16" name="Picture 15">
            <a:extLst>
              <a:ext uri="{FF2B5EF4-FFF2-40B4-BE49-F238E27FC236}">
                <a16:creationId xmlns:a16="http://schemas.microsoft.com/office/drawing/2014/main" id="{D7078FA8-88D7-90DF-3382-0ABA35DE808C}"/>
              </a:ext>
            </a:extLst>
          </p:cNvPr>
          <p:cNvPicPr>
            <a:picLocks noChangeAspect="1"/>
          </p:cNvPicPr>
          <p:nvPr/>
        </p:nvPicPr>
        <p:blipFill>
          <a:blip r:embed="rId14"/>
          <a:stretch>
            <a:fillRect/>
          </a:stretch>
        </p:blipFill>
        <p:spPr>
          <a:xfrm>
            <a:off x="9718371" y="367331"/>
            <a:ext cx="1914525" cy="690563"/>
          </a:xfrm>
          <a:prstGeom prst="rect">
            <a:avLst/>
          </a:prstGeom>
        </p:spPr>
      </p:pic>
      <p:pic>
        <p:nvPicPr>
          <p:cNvPr id="18" name="Picture 17">
            <a:extLst>
              <a:ext uri="{FF2B5EF4-FFF2-40B4-BE49-F238E27FC236}">
                <a16:creationId xmlns:a16="http://schemas.microsoft.com/office/drawing/2014/main" id="{49545B21-6D12-C44C-1F5A-7379A5D4F265}"/>
              </a:ext>
            </a:extLst>
          </p:cNvPr>
          <p:cNvPicPr>
            <a:picLocks noChangeAspect="1"/>
          </p:cNvPicPr>
          <p:nvPr/>
        </p:nvPicPr>
        <p:blipFill>
          <a:blip r:embed="rId15"/>
          <a:stretch>
            <a:fillRect/>
          </a:stretch>
        </p:blipFill>
        <p:spPr>
          <a:xfrm>
            <a:off x="5159977" y="382742"/>
            <a:ext cx="1914525" cy="690563"/>
          </a:xfrm>
          <a:prstGeom prst="rect">
            <a:avLst/>
          </a:prstGeom>
        </p:spPr>
      </p:pic>
    </p:spTree>
    <p:extLst>
      <p:ext uri="{BB962C8B-B14F-4D97-AF65-F5344CB8AC3E}">
        <p14:creationId xmlns:p14="http://schemas.microsoft.com/office/powerpoint/2010/main" val="147915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7"/>
            <a:ext cx="6858001" cy="400110"/>
          </a:xfrm>
          <a:prstGeom prst="rect">
            <a:avLst/>
          </a:prstGeom>
          <a:solidFill>
            <a:schemeClr val="accent1"/>
          </a:solidFill>
        </p:spPr>
        <p:txBody>
          <a:bodyPr wrap="square" rtlCol="0">
            <a:spAutoFit/>
          </a:bodyPr>
          <a:lstStyle/>
          <a:p>
            <a:pPr lvl="0" algn="ctr">
              <a:defRPr/>
            </a:pPr>
            <a:r>
              <a:rPr lang="en-US" sz="2000" dirty="0">
                <a:solidFill>
                  <a:srgbClr val="FFFFFF"/>
                </a:solidFill>
              </a:rPr>
              <a:t>More Details about Defender</a:t>
            </a:r>
          </a:p>
        </p:txBody>
      </p:sp>
      <p:pic>
        <p:nvPicPr>
          <p:cNvPr id="10" name="Picture 9">
            <a:extLst>
              <a:ext uri="{FF2B5EF4-FFF2-40B4-BE49-F238E27FC236}">
                <a16:creationId xmlns:a16="http://schemas.microsoft.com/office/drawing/2014/main" id="{4B13C74E-4228-F7EE-E111-AAA76F6C870E}"/>
              </a:ext>
            </a:extLst>
          </p:cNvPr>
          <p:cNvPicPr>
            <a:picLocks noChangeAspect="1"/>
          </p:cNvPicPr>
          <p:nvPr/>
        </p:nvPicPr>
        <p:blipFill>
          <a:blip r:embed="rId3"/>
          <a:stretch>
            <a:fillRect/>
          </a:stretch>
        </p:blipFill>
        <p:spPr>
          <a:xfrm>
            <a:off x="759524" y="1737574"/>
            <a:ext cx="2771775" cy="4633913"/>
          </a:xfrm>
          <a:prstGeom prst="rect">
            <a:avLst/>
          </a:prstGeom>
        </p:spPr>
      </p:pic>
      <p:pic>
        <p:nvPicPr>
          <p:cNvPr id="21" name="Picture 20">
            <a:extLst>
              <a:ext uri="{FF2B5EF4-FFF2-40B4-BE49-F238E27FC236}">
                <a16:creationId xmlns:a16="http://schemas.microsoft.com/office/drawing/2014/main" id="{F211C669-9245-662C-26D2-D21F8657C98C}"/>
              </a:ext>
            </a:extLst>
          </p:cNvPr>
          <p:cNvPicPr>
            <a:picLocks noChangeAspect="1"/>
          </p:cNvPicPr>
          <p:nvPr/>
        </p:nvPicPr>
        <p:blipFill>
          <a:blip r:embed="rId4"/>
          <a:stretch>
            <a:fillRect/>
          </a:stretch>
        </p:blipFill>
        <p:spPr>
          <a:xfrm>
            <a:off x="8627269" y="1737574"/>
            <a:ext cx="2252663" cy="5091113"/>
          </a:xfrm>
          <a:prstGeom prst="rect">
            <a:avLst/>
          </a:prstGeom>
        </p:spPr>
      </p:pic>
      <p:pic>
        <p:nvPicPr>
          <p:cNvPr id="27" name="Picture 26">
            <a:extLst>
              <a:ext uri="{FF2B5EF4-FFF2-40B4-BE49-F238E27FC236}">
                <a16:creationId xmlns:a16="http://schemas.microsoft.com/office/drawing/2014/main" id="{89C1ADE4-EBFF-6C53-4751-7C2321FD654D}"/>
              </a:ext>
            </a:extLst>
          </p:cNvPr>
          <p:cNvPicPr>
            <a:picLocks noChangeAspect="1"/>
          </p:cNvPicPr>
          <p:nvPr/>
        </p:nvPicPr>
        <p:blipFill>
          <a:blip r:embed="rId5"/>
          <a:stretch>
            <a:fillRect/>
          </a:stretch>
        </p:blipFill>
        <p:spPr>
          <a:xfrm>
            <a:off x="4603346" y="1213959"/>
            <a:ext cx="2505075" cy="4648200"/>
          </a:xfrm>
          <a:prstGeom prst="rect">
            <a:avLst/>
          </a:prstGeom>
        </p:spPr>
      </p:pic>
      <p:pic>
        <p:nvPicPr>
          <p:cNvPr id="4" name="Picture 3">
            <a:extLst>
              <a:ext uri="{FF2B5EF4-FFF2-40B4-BE49-F238E27FC236}">
                <a16:creationId xmlns:a16="http://schemas.microsoft.com/office/drawing/2014/main" id="{B9DD7462-12E8-1AA1-AACA-26E43CF8E5DC}"/>
              </a:ext>
            </a:extLst>
          </p:cNvPr>
          <p:cNvPicPr>
            <a:picLocks noChangeAspect="1"/>
          </p:cNvPicPr>
          <p:nvPr/>
        </p:nvPicPr>
        <p:blipFill>
          <a:blip r:embed="rId6"/>
          <a:stretch>
            <a:fillRect/>
          </a:stretch>
        </p:blipFill>
        <p:spPr>
          <a:xfrm>
            <a:off x="437617" y="39493"/>
            <a:ext cx="1914525" cy="690563"/>
          </a:xfrm>
          <a:prstGeom prst="rect">
            <a:avLst/>
          </a:prstGeom>
        </p:spPr>
      </p:pic>
      <p:pic>
        <p:nvPicPr>
          <p:cNvPr id="6" name="Picture 5">
            <a:extLst>
              <a:ext uri="{FF2B5EF4-FFF2-40B4-BE49-F238E27FC236}">
                <a16:creationId xmlns:a16="http://schemas.microsoft.com/office/drawing/2014/main" id="{1FE6EB0F-F8E8-E997-8201-B1DED5AD6158}"/>
              </a:ext>
            </a:extLst>
          </p:cNvPr>
          <p:cNvPicPr>
            <a:picLocks noChangeAspect="1"/>
          </p:cNvPicPr>
          <p:nvPr/>
        </p:nvPicPr>
        <p:blipFill>
          <a:blip r:embed="rId7"/>
          <a:stretch>
            <a:fillRect/>
          </a:stretch>
        </p:blipFill>
        <p:spPr>
          <a:xfrm>
            <a:off x="1329570" y="1048408"/>
            <a:ext cx="3024188" cy="1709738"/>
          </a:xfrm>
          <a:prstGeom prst="rect">
            <a:avLst/>
          </a:prstGeom>
        </p:spPr>
      </p:pic>
      <p:pic>
        <p:nvPicPr>
          <p:cNvPr id="8" name="Picture 7">
            <a:extLst>
              <a:ext uri="{FF2B5EF4-FFF2-40B4-BE49-F238E27FC236}">
                <a16:creationId xmlns:a16="http://schemas.microsoft.com/office/drawing/2014/main" id="{86BE1AAB-53AC-4CE1-1A78-743FB3608530}"/>
              </a:ext>
            </a:extLst>
          </p:cNvPr>
          <p:cNvPicPr>
            <a:picLocks noChangeAspect="1"/>
          </p:cNvPicPr>
          <p:nvPr/>
        </p:nvPicPr>
        <p:blipFill>
          <a:blip r:embed="rId8"/>
          <a:stretch>
            <a:fillRect/>
          </a:stretch>
        </p:blipFill>
        <p:spPr>
          <a:xfrm>
            <a:off x="5745440" y="981327"/>
            <a:ext cx="2609850" cy="1328738"/>
          </a:xfrm>
          <a:prstGeom prst="rect">
            <a:avLst/>
          </a:prstGeom>
        </p:spPr>
      </p:pic>
      <p:pic>
        <p:nvPicPr>
          <p:cNvPr id="11" name="Picture 10">
            <a:extLst>
              <a:ext uri="{FF2B5EF4-FFF2-40B4-BE49-F238E27FC236}">
                <a16:creationId xmlns:a16="http://schemas.microsoft.com/office/drawing/2014/main" id="{B7E67FFA-8FC6-8D6D-059A-32925226BB30}"/>
              </a:ext>
            </a:extLst>
          </p:cNvPr>
          <p:cNvPicPr>
            <a:picLocks noChangeAspect="1"/>
          </p:cNvPicPr>
          <p:nvPr/>
        </p:nvPicPr>
        <p:blipFill>
          <a:blip r:embed="rId9"/>
          <a:stretch>
            <a:fillRect/>
          </a:stretch>
        </p:blipFill>
        <p:spPr>
          <a:xfrm>
            <a:off x="9170081" y="981327"/>
            <a:ext cx="2676525" cy="1171575"/>
          </a:xfrm>
          <a:prstGeom prst="rect">
            <a:avLst/>
          </a:prstGeom>
        </p:spPr>
      </p:pic>
      <p:pic>
        <p:nvPicPr>
          <p:cNvPr id="12" name="Picture 11">
            <a:extLst>
              <a:ext uri="{FF2B5EF4-FFF2-40B4-BE49-F238E27FC236}">
                <a16:creationId xmlns:a16="http://schemas.microsoft.com/office/drawing/2014/main" id="{91E483BE-E03D-07C6-A3FE-465885240533}"/>
              </a:ext>
            </a:extLst>
          </p:cNvPr>
          <p:cNvPicPr>
            <a:picLocks noChangeAspect="1"/>
          </p:cNvPicPr>
          <p:nvPr/>
        </p:nvPicPr>
        <p:blipFill>
          <a:blip r:embed="rId10"/>
          <a:stretch>
            <a:fillRect/>
          </a:stretch>
        </p:blipFill>
        <p:spPr>
          <a:xfrm>
            <a:off x="4543073" y="67112"/>
            <a:ext cx="3462338" cy="666750"/>
          </a:xfrm>
          <a:prstGeom prst="rect">
            <a:avLst/>
          </a:prstGeom>
        </p:spPr>
      </p:pic>
      <p:sp>
        <p:nvSpPr>
          <p:cNvPr id="16" name="Rectangle 15">
            <a:extLst>
              <a:ext uri="{FF2B5EF4-FFF2-40B4-BE49-F238E27FC236}">
                <a16:creationId xmlns:a16="http://schemas.microsoft.com/office/drawing/2014/main" id="{EF02697E-C05A-0A28-220D-F26400D95557}"/>
              </a:ext>
            </a:extLst>
          </p:cNvPr>
          <p:cNvSpPr/>
          <p:nvPr/>
        </p:nvSpPr>
        <p:spPr bwMode="auto">
          <a:xfrm>
            <a:off x="841247" y="6270705"/>
            <a:ext cx="938785"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5611F14-6A1D-A299-EAC4-9B8A024104E5}"/>
              </a:ext>
            </a:extLst>
          </p:cNvPr>
          <p:cNvPicPr>
            <a:picLocks noChangeAspect="1"/>
          </p:cNvPicPr>
          <p:nvPr/>
        </p:nvPicPr>
        <p:blipFill>
          <a:blip r:embed="rId11"/>
          <a:stretch>
            <a:fillRect/>
          </a:stretch>
        </p:blipFill>
        <p:spPr>
          <a:xfrm>
            <a:off x="81438" y="6425881"/>
            <a:ext cx="2496263" cy="300380"/>
          </a:xfrm>
          <a:prstGeom prst="rect">
            <a:avLst/>
          </a:prstGeom>
        </p:spPr>
      </p:pic>
    </p:spTree>
    <p:extLst>
      <p:ext uri="{BB962C8B-B14F-4D97-AF65-F5344CB8AC3E}">
        <p14:creationId xmlns:p14="http://schemas.microsoft.com/office/powerpoint/2010/main" val="349671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7"/>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Defender Packaging</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F250EA12-C301-BFE9-3685-006C65B04A01}"/>
              </a:ext>
            </a:extLst>
          </p:cNvPr>
          <p:cNvPicPr>
            <a:picLocks noChangeAspect="1"/>
          </p:cNvPicPr>
          <p:nvPr/>
        </p:nvPicPr>
        <p:blipFill>
          <a:blip r:embed="rId3"/>
          <a:stretch>
            <a:fillRect/>
          </a:stretch>
        </p:blipFill>
        <p:spPr>
          <a:xfrm>
            <a:off x="2796003" y="144736"/>
            <a:ext cx="2724150" cy="6515100"/>
          </a:xfrm>
          <a:prstGeom prst="rect">
            <a:avLst/>
          </a:prstGeom>
        </p:spPr>
      </p:pic>
      <p:pic>
        <p:nvPicPr>
          <p:cNvPr id="9" name="Picture 8">
            <a:extLst>
              <a:ext uri="{FF2B5EF4-FFF2-40B4-BE49-F238E27FC236}">
                <a16:creationId xmlns:a16="http://schemas.microsoft.com/office/drawing/2014/main" id="{5F1997FF-3BE2-0A80-AB72-67E80AB30F39}"/>
              </a:ext>
            </a:extLst>
          </p:cNvPr>
          <p:cNvPicPr>
            <a:picLocks noChangeAspect="1"/>
          </p:cNvPicPr>
          <p:nvPr/>
        </p:nvPicPr>
        <p:blipFill>
          <a:blip r:embed="rId4"/>
          <a:stretch>
            <a:fillRect/>
          </a:stretch>
        </p:blipFill>
        <p:spPr>
          <a:xfrm>
            <a:off x="6256967" y="142522"/>
            <a:ext cx="2767013" cy="5162550"/>
          </a:xfrm>
          <a:prstGeom prst="rect">
            <a:avLst/>
          </a:prstGeom>
        </p:spPr>
      </p:pic>
      <p:pic>
        <p:nvPicPr>
          <p:cNvPr id="11" name="Picture 10">
            <a:extLst>
              <a:ext uri="{FF2B5EF4-FFF2-40B4-BE49-F238E27FC236}">
                <a16:creationId xmlns:a16="http://schemas.microsoft.com/office/drawing/2014/main" id="{BFD6E237-FBA0-9215-CE99-72000737940A}"/>
              </a:ext>
            </a:extLst>
          </p:cNvPr>
          <p:cNvPicPr>
            <a:picLocks noChangeAspect="1"/>
          </p:cNvPicPr>
          <p:nvPr/>
        </p:nvPicPr>
        <p:blipFill>
          <a:blip r:embed="rId5"/>
          <a:stretch>
            <a:fillRect/>
          </a:stretch>
        </p:blipFill>
        <p:spPr>
          <a:xfrm>
            <a:off x="8849303" y="144736"/>
            <a:ext cx="3143250" cy="5272088"/>
          </a:xfrm>
          <a:prstGeom prst="rect">
            <a:avLst/>
          </a:prstGeom>
        </p:spPr>
      </p:pic>
      <p:sp>
        <p:nvSpPr>
          <p:cNvPr id="10" name="Rectangle 9">
            <a:extLst>
              <a:ext uri="{FF2B5EF4-FFF2-40B4-BE49-F238E27FC236}">
                <a16:creationId xmlns:a16="http://schemas.microsoft.com/office/drawing/2014/main" id="{97A423EF-602B-0662-D7E6-1FB7D90D4D67}"/>
              </a:ext>
            </a:extLst>
          </p:cNvPr>
          <p:cNvSpPr/>
          <p:nvPr/>
        </p:nvSpPr>
        <p:spPr bwMode="auto">
          <a:xfrm>
            <a:off x="841247" y="6270705"/>
            <a:ext cx="938785"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3E3B71E-77D3-1BFA-65FC-9B012E42780C}"/>
              </a:ext>
            </a:extLst>
          </p:cNvPr>
          <p:cNvPicPr>
            <a:picLocks noChangeAspect="1"/>
          </p:cNvPicPr>
          <p:nvPr/>
        </p:nvPicPr>
        <p:blipFill>
          <a:blip r:embed="rId6"/>
          <a:stretch>
            <a:fillRect/>
          </a:stretch>
        </p:blipFill>
        <p:spPr>
          <a:xfrm>
            <a:off x="81438" y="6425881"/>
            <a:ext cx="2496263" cy="300380"/>
          </a:xfrm>
          <a:prstGeom prst="rect">
            <a:avLst/>
          </a:prstGeom>
        </p:spPr>
      </p:pic>
      <p:pic>
        <p:nvPicPr>
          <p:cNvPr id="6" name="Picture 5">
            <a:extLst>
              <a:ext uri="{FF2B5EF4-FFF2-40B4-BE49-F238E27FC236}">
                <a16:creationId xmlns:a16="http://schemas.microsoft.com/office/drawing/2014/main" id="{884A951D-8C1E-8F1B-2AF0-4593F8923192}"/>
              </a:ext>
            </a:extLst>
          </p:cNvPr>
          <p:cNvPicPr>
            <a:picLocks noChangeAspect="1"/>
          </p:cNvPicPr>
          <p:nvPr/>
        </p:nvPicPr>
        <p:blipFill>
          <a:blip r:embed="rId7"/>
          <a:stretch>
            <a:fillRect/>
          </a:stretch>
        </p:blipFill>
        <p:spPr>
          <a:xfrm>
            <a:off x="736239" y="142522"/>
            <a:ext cx="2633663" cy="5967413"/>
          </a:xfrm>
          <a:prstGeom prst="rect">
            <a:avLst/>
          </a:prstGeom>
        </p:spPr>
      </p:pic>
    </p:spTree>
    <p:extLst>
      <p:ext uri="{BB962C8B-B14F-4D97-AF65-F5344CB8AC3E}">
        <p14:creationId xmlns:p14="http://schemas.microsoft.com/office/powerpoint/2010/main" val="418142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7"/>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Defender 2 Sentinel</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3F0146B-4CD4-C907-016E-451482A81DA8}"/>
              </a:ext>
            </a:extLst>
          </p:cNvPr>
          <p:cNvPicPr>
            <a:picLocks noChangeAspect="1"/>
          </p:cNvPicPr>
          <p:nvPr/>
        </p:nvPicPr>
        <p:blipFill>
          <a:blip r:embed="rId3"/>
          <a:stretch>
            <a:fillRect/>
          </a:stretch>
        </p:blipFill>
        <p:spPr>
          <a:xfrm>
            <a:off x="8784050" y="100072"/>
            <a:ext cx="3328988" cy="6548438"/>
          </a:xfrm>
          <a:prstGeom prst="rect">
            <a:avLst/>
          </a:prstGeom>
        </p:spPr>
      </p:pic>
      <p:pic>
        <p:nvPicPr>
          <p:cNvPr id="23" name="Picture 22">
            <a:extLst>
              <a:ext uri="{FF2B5EF4-FFF2-40B4-BE49-F238E27FC236}">
                <a16:creationId xmlns:a16="http://schemas.microsoft.com/office/drawing/2014/main" id="{B1BC50AE-90D6-FF71-1E69-364687DF61F6}"/>
              </a:ext>
            </a:extLst>
          </p:cNvPr>
          <p:cNvPicPr>
            <a:picLocks noChangeAspect="1"/>
          </p:cNvPicPr>
          <p:nvPr/>
        </p:nvPicPr>
        <p:blipFill>
          <a:blip r:embed="rId4"/>
          <a:stretch>
            <a:fillRect/>
          </a:stretch>
        </p:blipFill>
        <p:spPr>
          <a:xfrm>
            <a:off x="3407951" y="404749"/>
            <a:ext cx="4657725" cy="5776913"/>
          </a:xfrm>
          <a:prstGeom prst="rect">
            <a:avLst/>
          </a:prstGeom>
        </p:spPr>
      </p:pic>
      <p:sp>
        <p:nvSpPr>
          <p:cNvPr id="30" name="Rectangle 29">
            <a:extLst>
              <a:ext uri="{FF2B5EF4-FFF2-40B4-BE49-F238E27FC236}">
                <a16:creationId xmlns:a16="http://schemas.microsoft.com/office/drawing/2014/main" id="{0C8229AD-BB03-9827-F945-8CB5036D3F98}"/>
              </a:ext>
            </a:extLst>
          </p:cNvPr>
          <p:cNvSpPr/>
          <p:nvPr/>
        </p:nvSpPr>
        <p:spPr bwMode="auto">
          <a:xfrm>
            <a:off x="841247" y="6270705"/>
            <a:ext cx="1818222"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CB5519C3-0BD9-46A2-B36B-2DA57133B6F8}"/>
              </a:ext>
            </a:extLst>
          </p:cNvPr>
          <p:cNvPicPr>
            <a:picLocks noChangeAspect="1"/>
          </p:cNvPicPr>
          <p:nvPr/>
        </p:nvPicPr>
        <p:blipFill>
          <a:blip r:embed="rId5"/>
          <a:stretch>
            <a:fillRect/>
          </a:stretch>
        </p:blipFill>
        <p:spPr>
          <a:xfrm>
            <a:off x="81438" y="6425881"/>
            <a:ext cx="2496263" cy="300380"/>
          </a:xfrm>
          <a:prstGeom prst="rect">
            <a:avLst/>
          </a:prstGeom>
        </p:spPr>
      </p:pic>
      <p:pic>
        <p:nvPicPr>
          <p:cNvPr id="4" name="Picture 3">
            <a:extLst>
              <a:ext uri="{FF2B5EF4-FFF2-40B4-BE49-F238E27FC236}">
                <a16:creationId xmlns:a16="http://schemas.microsoft.com/office/drawing/2014/main" id="{918E599D-99FD-2484-32AC-9E3FEA6E07EE}"/>
              </a:ext>
            </a:extLst>
          </p:cNvPr>
          <p:cNvPicPr>
            <a:picLocks noChangeAspect="1"/>
          </p:cNvPicPr>
          <p:nvPr/>
        </p:nvPicPr>
        <p:blipFill>
          <a:blip r:embed="rId6"/>
          <a:stretch>
            <a:fillRect/>
          </a:stretch>
        </p:blipFill>
        <p:spPr>
          <a:xfrm>
            <a:off x="630538" y="266636"/>
            <a:ext cx="1914525" cy="690563"/>
          </a:xfrm>
          <a:prstGeom prst="rect">
            <a:avLst/>
          </a:prstGeom>
        </p:spPr>
      </p:pic>
      <p:pic>
        <p:nvPicPr>
          <p:cNvPr id="5" name="Picture 4">
            <a:extLst>
              <a:ext uri="{FF2B5EF4-FFF2-40B4-BE49-F238E27FC236}">
                <a16:creationId xmlns:a16="http://schemas.microsoft.com/office/drawing/2014/main" id="{D0181E7B-0D3D-7918-2083-26BCB207A30E}"/>
              </a:ext>
            </a:extLst>
          </p:cNvPr>
          <p:cNvPicPr>
            <a:picLocks noChangeAspect="1"/>
          </p:cNvPicPr>
          <p:nvPr/>
        </p:nvPicPr>
        <p:blipFill>
          <a:blip r:embed="rId7"/>
          <a:stretch>
            <a:fillRect/>
          </a:stretch>
        </p:blipFill>
        <p:spPr>
          <a:xfrm>
            <a:off x="2577701" y="180681"/>
            <a:ext cx="914400" cy="552450"/>
          </a:xfrm>
          <a:prstGeom prst="rect">
            <a:avLst/>
          </a:prstGeom>
        </p:spPr>
      </p:pic>
      <p:pic>
        <p:nvPicPr>
          <p:cNvPr id="7" name="Picture 6">
            <a:extLst>
              <a:ext uri="{FF2B5EF4-FFF2-40B4-BE49-F238E27FC236}">
                <a16:creationId xmlns:a16="http://schemas.microsoft.com/office/drawing/2014/main" id="{94ED6912-83AB-C2F7-DA77-F44B45B63EDD}"/>
              </a:ext>
            </a:extLst>
          </p:cNvPr>
          <p:cNvPicPr>
            <a:picLocks noChangeAspect="1"/>
          </p:cNvPicPr>
          <p:nvPr/>
        </p:nvPicPr>
        <p:blipFill>
          <a:blip r:embed="rId8"/>
          <a:stretch>
            <a:fillRect/>
          </a:stretch>
        </p:blipFill>
        <p:spPr>
          <a:xfrm>
            <a:off x="3557376" y="266636"/>
            <a:ext cx="1914525" cy="690563"/>
          </a:xfrm>
          <a:prstGeom prst="rect">
            <a:avLst/>
          </a:prstGeom>
        </p:spPr>
      </p:pic>
    </p:spTree>
    <p:extLst>
      <p:ext uri="{BB962C8B-B14F-4D97-AF65-F5344CB8AC3E}">
        <p14:creationId xmlns:p14="http://schemas.microsoft.com/office/powerpoint/2010/main" val="225603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Loss Prevention</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r>
              <a:rPr kumimoji="0" lang="en-US" sz="2000" b="0" i="0" u="none" strike="noStrike" kern="1200" cap="none" spc="0" normalizeH="0" noProof="0" dirty="0">
                <a:ln>
                  <a:noFill/>
                </a:ln>
                <a:solidFill>
                  <a:srgbClr val="FFFFFF"/>
                </a:solidFill>
                <a:effectLst/>
                <a:uLnTx/>
                <a:uFillTx/>
                <a:latin typeface="Segoe UI"/>
                <a:ea typeface="+mn-ea"/>
                <a:cs typeface="+mn-cs"/>
              </a:rPr>
              <a:t> - DLP Policies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2AB17A14-66CB-2216-805C-FE111EBF7B09}"/>
              </a:ext>
            </a:extLst>
          </p:cNvPr>
          <p:cNvPicPr>
            <a:picLocks noChangeAspect="1"/>
          </p:cNvPicPr>
          <p:nvPr/>
        </p:nvPicPr>
        <p:blipFill>
          <a:blip r:embed="rId3"/>
          <a:stretch>
            <a:fillRect/>
          </a:stretch>
        </p:blipFill>
        <p:spPr>
          <a:xfrm>
            <a:off x="3857403" y="726743"/>
            <a:ext cx="2290763" cy="914400"/>
          </a:xfrm>
          <a:prstGeom prst="rect">
            <a:avLst/>
          </a:prstGeom>
        </p:spPr>
      </p:pic>
      <p:pic>
        <p:nvPicPr>
          <p:cNvPr id="13" name="Picture 12">
            <a:extLst>
              <a:ext uri="{FF2B5EF4-FFF2-40B4-BE49-F238E27FC236}">
                <a16:creationId xmlns:a16="http://schemas.microsoft.com/office/drawing/2014/main" id="{9F719E1A-5058-F16E-F123-A3BFFF09B485}"/>
              </a:ext>
            </a:extLst>
          </p:cNvPr>
          <p:cNvPicPr>
            <a:picLocks noChangeAspect="1"/>
          </p:cNvPicPr>
          <p:nvPr/>
        </p:nvPicPr>
        <p:blipFill>
          <a:blip r:embed="rId4"/>
          <a:stretch>
            <a:fillRect/>
          </a:stretch>
        </p:blipFill>
        <p:spPr>
          <a:xfrm>
            <a:off x="4807806" y="726743"/>
            <a:ext cx="4329113" cy="971550"/>
          </a:xfrm>
          <a:prstGeom prst="rect">
            <a:avLst/>
          </a:prstGeom>
        </p:spPr>
      </p:pic>
      <p:pic>
        <p:nvPicPr>
          <p:cNvPr id="21" name="Picture 20">
            <a:extLst>
              <a:ext uri="{FF2B5EF4-FFF2-40B4-BE49-F238E27FC236}">
                <a16:creationId xmlns:a16="http://schemas.microsoft.com/office/drawing/2014/main" id="{952FED0D-457C-74D4-B172-3DDEC2189A6B}"/>
              </a:ext>
            </a:extLst>
          </p:cNvPr>
          <p:cNvPicPr>
            <a:picLocks noChangeAspect="1"/>
          </p:cNvPicPr>
          <p:nvPr/>
        </p:nvPicPr>
        <p:blipFill>
          <a:blip r:embed="rId5"/>
          <a:stretch>
            <a:fillRect/>
          </a:stretch>
        </p:blipFill>
        <p:spPr>
          <a:xfrm>
            <a:off x="4326113" y="1597818"/>
            <a:ext cx="3348038" cy="3590925"/>
          </a:xfrm>
          <a:prstGeom prst="rect">
            <a:avLst/>
          </a:prstGeom>
        </p:spPr>
      </p:pic>
      <p:pic>
        <p:nvPicPr>
          <p:cNvPr id="3" name="Picture 2">
            <a:extLst>
              <a:ext uri="{FF2B5EF4-FFF2-40B4-BE49-F238E27FC236}">
                <a16:creationId xmlns:a16="http://schemas.microsoft.com/office/drawing/2014/main" id="{D4BD262A-7562-0588-1616-A0F8DF82FAC3}"/>
              </a:ext>
            </a:extLst>
          </p:cNvPr>
          <p:cNvPicPr>
            <a:picLocks noChangeAspect="1"/>
          </p:cNvPicPr>
          <p:nvPr/>
        </p:nvPicPr>
        <p:blipFill>
          <a:blip r:embed="rId6"/>
          <a:stretch>
            <a:fillRect/>
          </a:stretch>
        </p:blipFill>
        <p:spPr>
          <a:xfrm>
            <a:off x="5560575" y="102393"/>
            <a:ext cx="1914525" cy="690563"/>
          </a:xfrm>
          <a:prstGeom prst="rect">
            <a:avLst/>
          </a:prstGeom>
        </p:spPr>
      </p:pic>
      <p:pic>
        <p:nvPicPr>
          <p:cNvPr id="9" name="Picture 8">
            <a:extLst>
              <a:ext uri="{FF2B5EF4-FFF2-40B4-BE49-F238E27FC236}">
                <a16:creationId xmlns:a16="http://schemas.microsoft.com/office/drawing/2014/main" id="{8CA45D74-63C8-8548-4AB3-055E58A2DFD0}"/>
              </a:ext>
            </a:extLst>
          </p:cNvPr>
          <p:cNvPicPr>
            <a:picLocks noChangeAspect="1"/>
          </p:cNvPicPr>
          <p:nvPr/>
        </p:nvPicPr>
        <p:blipFill>
          <a:blip r:embed="rId7"/>
          <a:stretch>
            <a:fillRect/>
          </a:stretch>
        </p:blipFill>
        <p:spPr>
          <a:xfrm>
            <a:off x="2432433" y="1597818"/>
            <a:ext cx="2643188" cy="5157788"/>
          </a:xfrm>
          <a:prstGeom prst="rect">
            <a:avLst/>
          </a:prstGeom>
        </p:spPr>
      </p:pic>
      <p:pic>
        <p:nvPicPr>
          <p:cNvPr id="5" name="Picture 4">
            <a:extLst>
              <a:ext uri="{FF2B5EF4-FFF2-40B4-BE49-F238E27FC236}">
                <a16:creationId xmlns:a16="http://schemas.microsoft.com/office/drawing/2014/main" id="{31E0A49A-B75B-AD8F-0268-E79156E7ED8B}"/>
              </a:ext>
            </a:extLst>
          </p:cNvPr>
          <p:cNvPicPr>
            <a:picLocks noChangeAspect="1"/>
          </p:cNvPicPr>
          <p:nvPr/>
        </p:nvPicPr>
        <p:blipFill>
          <a:blip r:embed="rId8"/>
          <a:stretch>
            <a:fillRect/>
          </a:stretch>
        </p:blipFill>
        <p:spPr>
          <a:xfrm>
            <a:off x="494095" y="1597818"/>
            <a:ext cx="3876675" cy="2195513"/>
          </a:xfrm>
          <a:prstGeom prst="rect">
            <a:avLst/>
          </a:prstGeom>
        </p:spPr>
      </p:pic>
      <p:sp>
        <p:nvSpPr>
          <p:cNvPr id="4" name="TextBox 3">
            <a:extLst>
              <a:ext uri="{FF2B5EF4-FFF2-40B4-BE49-F238E27FC236}">
                <a16:creationId xmlns:a16="http://schemas.microsoft.com/office/drawing/2014/main" id="{D58E8797-0352-0FF8-0E12-28A2E9A7D963}"/>
              </a:ext>
            </a:extLst>
          </p:cNvPr>
          <p:cNvSpPr txBox="1"/>
          <p:nvPr/>
        </p:nvSpPr>
        <p:spPr>
          <a:xfrm flipH="1">
            <a:off x="4944722" y="5912643"/>
            <a:ext cx="7115397" cy="830997"/>
          </a:xfrm>
          <a:prstGeom prst="rect">
            <a:avLst/>
          </a:prstGeom>
          <a:solidFill>
            <a:schemeClr val="accent4"/>
          </a:solidFill>
        </p:spPr>
        <p:txBody>
          <a:bodyPr wrap="square" lIns="0" tIns="0" rIns="0" bIns="0" rtlCol="0">
            <a:spAutoFit/>
          </a:bodyPr>
          <a:lstStyle/>
          <a:p>
            <a:r>
              <a:rPr lang="en-US" dirty="0">
                <a:solidFill>
                  <a:schemeClr val="bg1"/>
                </a:solidFill>
              </a:rPr>
              <a:t>Microsoft Purview implements a Data Loss Prevention (DLP) module.</a:t>
            </a:r>
          </a:p>
          <a:p>
            <a:endParaRPr lang="en-US" dirty="0">
              <a:solidFill>
                <a:schemeClr val="bg1"/>
              </a:solidFill>
            </a:endParaRPr>
          </a:p>
          <a:p>
            <a:endParaRPr lang="en-US" dirty="0">
              <a:solidFill>
                <a:schemeClr val="bg1"/>
              </a:solidFill>
            </a:endParaRPr>
          </a:p>
        </p:txBody>
      </p:sp>
      <p:sp>
        <p:nvSpPr>
          <p:cNvPr id="6" name="TextBox 5">
            <a:extLst>
              <a:ext uri="{FF2B5EF4-FFF2-40B4-BE49-F238E27FC236}">
                <a16:creationId xmlns:a16="http://schemas.microsoft.com/office/drawing/2014/main" id="{AFBA8DF9-9770-FA3A-D910-CAE7159C812D}"/>
              </a:ext>
            </a:extLst>
          </p:cNvPr>
          <p:cNvSpPr txBox="1"/>
          <p:nvPr/>
        </p:nvSpPr>
        <p:spPr>
          <a:xfrm flipH="1">
            <a:off x="4944722" y="5912643"/>
            <a:ext cx="7115397" cy="553998"/>
          </a:xfrm>
          <a:prstGeom prst="rect">
            <a:avLst/>
          </a:prstGeom>
          <a:solidFill>
            <a:schemeClr val="accent4"/>
          </a:solidFill>
        </p:spPr>
        <p:txBody>
          <a:bodyPr wrap="square" lIns="0" tIns="0" rIns="0" bIns="0" rtlCol="0">
            <a:spAutoFit/>
          </a:bodyPr>
          <a:lstStyle/>
          <a:p>
            <a:r>
              <a:rPr lang="en-US" dirty="0">
                <a:solidFill>
                  <a:schemeClr val="bg1"/>
                </a:solidFill>
              </a:rPr>
              <a:t>Administrators define DLP policies.</a:t>
            </a:r>
          </a:p>
          <a:p>
            <a:endParaRPr lang="en-US" dirty="0">
              <a:solidFill>
                <a:schemeClr val="bg1"/>
              </a:solidFill>
            </a:endParaRPr>
          </a:p>
        </p:txBody>
      </p:sp>
      <p:sp>
        <p:nvSpPr>
          <p:cNvPr id="8" name="TextBox 7">
            <a:extLst>
              <a:ext uri="{FF2B5EF4-FFF2-40B4-BE49-F238E27FC236}">
                <a16:creationId xmlns:a16="http://schemas.microsoft.com/office/drawing/2014/main" id="{305F0F9D-E23B-9FD9-4C43-17E644489BF2}"/>
              </a:ext>
            </a:extLst>
          </p:cNvPr>
          <p:cNvSpPr txBox="1"/>
          <p:nvPr/>
        </p:nvSpPr>
        <p:spPr>
          <a:xfrm flipH="1">
            <a:off x="4944722" y="5912643"/>
            <a:ext cx="7115397" cy="553998"/>
          </a:xfrm>
          <a:prstGeom prst="rect">
            <a:avLst/>
          </a:prstGeom>
          <a:solidFill>
            <a:schemeClr val="accent4"/>
          </a:solidFill>
        </p:spPr>
        <p:txBody>
          <a:bodyPr wrap="square" lIns="0" tIns="0" rIns="0" bIns="0" rtlCol="0">
            <a:spAutoFit/>
          </a:bodyPr>
          <a:lstStyle/>
          <a:p>
            <a:r>
              <a:rPr lang="en-US" dirty="0">
                <a:solidFill>
                  <a:schemeClr val="bg1"/>
                </a:solidFill>
              </a:rPr>
              <a:t>Policies target a specific scope in M365.</a:t>
            </a:r>
          </a:p>
          <a:p>
            <a:endParaRPr lang="en-US" dirty="0">
              <a:solidFill>
                <a:schemeClr val="bg1"/>
              </a:solidFill>
            </a:endParaRPr>
          </a:p>
        </p:txBody>
      </p:sp>
      <p:sp>
        <p:nvSpPr>
          <p:cNvPr id="12" name="TextBox 11">
            <a:extLst>
              <a:ext uri="{FF2B5EF4-FFF2-40B4-BE49-F238E27FC236}">
                <a16:creationId xmlns:a16="http://schemas.microsoft.com/office/drawing/2014/main" id="{A7BD72BF-2573-65DA-8B71-1B8DE5783214}"/>
              </a:ext>
            </a:extLst>
          </p:cNvPr>
          <p:cNvSpPr txBox="1"/>
          <p:nvPr/>
        </p:nvSpPr>
        <p:spPr>
          <a:xfrm flipH="1">
            <a:off x="4944722" y="5912643"/>
            <a:ext cx="7115397" cy="276999"/>
          </a:xfrm>
          <a:prstGeom prst="rect">
            <a:avLst/>
          </a:prstGeom>
          <a:solidFill>
            <a:schemeClr val="accent4"/>
          </a:solidFill>
        </p:spPr>
        <p:txBody>
          <a:bodyPr wrap="square" lIns="0" tIns="0" rIns="0" bIns="0" rtlCol="0">
            <a:spAutoFit/>
          </a:bodyPr>
          <a:lstStyle/>
          <a:p>
            <a:r>
              <a:rPr lang="en-US" dirty="0">
                <a:solidFill>
                  <a:schemeClr val="bg1"/>
                </a:solidFill>
              </a:rPr>
              <a:t>They consist in a set of rules.</a:t>
            </a:r>
          </a:p>
        </p:txBody>
      </p:sp>
      <p:sp>
        <p:nvSpPr>
          <p:cNvPr id="16" name="TextBox 15">
            <a:extLst>
              <a:ext uri="{FF2B5EF4-FFF2-40B4-BE49-F238E27FC236}">
                <a16:creationId xmlns:a16="http://schemas.microsoft.com/office/drawing/2014/main" id="{F8617BD2-D731-D65F-5F7F-64420B59DC7A}"/>
              </a:ext>
            </a:extLst>
          </p:cNvPr>
          <p:cNvSpPr txBox="1"/>
          <p:nvPr/>
        </p:nvSpPr>
        <p:spPr>
          <a:xfrm flipH="1">
            <a:off x="4944722" y="5912643"/>
            <a:ext cx="7115397" cy="830997"/>
          </a:xfrm>
          <a:prstGeom prst="rect">
            <a:avLst/>
          </a:prstGeom>
          <a:solidFill>
            <a:schemeClr val="accent4"/>
          </a:solidFill>
        </p:spPr>
        <p:txBody>
          <a:bodyPr wrap="square" lIns="0" tIns="0" rIns="0" bIns="0" rtlCol="0">
            <a:spAutoFit/>
          </a:bodyPr>
          <a:lstStyle/>
          <a:p>
            <a:r>
              <a:rPr lang="en-US" dirty="0">
                <a:solidFill>
                  <a:schemeClr val="bg1"/>
                </a:solidFill>
              </a:rPr>
              <a:t>These rules include conditions and automatic actions (for example : if someone sends a confidential document outside of the company, the policy should block this email).</a:t>
            </a:r>
          </a:p>
        </p:txBody>
      </p:sp>
      <p:sp>
        <p:nvSpPr>
          <p:cNvPr id="15" name="TextBox 14">
            <a:extLst>
              <a:ext uri="{FF2B5EF4-FFF2-40B4-BE49-F238E27FC236}">
                <a16:creationId xmlns:a16="http://schemas.microsoft.com/office/drawing/2014/main" id="{48EC0B84-A2DA-A3A7-4DE1-4889241920DD}"/>
              </a:ext>
            </a:extLst>
          </p:cNvPr>
          <p:cNvSpPr txBox="1"/>
          <p:nvPr/>
        </p:nvSpPr>
        <p:spPr>
          <a:xfrm flipH="1">
            <a:off x="4944722" y="5912643"/>
            <a:ext cx="7115397" cy="830997"/>
          </a:xfrm>
          <a:prstGeom prst="rect">
            <a:avLst/>
          </a:prstGeom>
          <a:solidFill>
            <a:schemeClr val="accent4"/>
          </a:solidFill>
        </p:spPr>
        <p:txBody>
          <a:bodyPr wrap="square" lIns="0" tIns="0" rIns="0" bIns="0" rtlCol="0">
            <a:spAutoFit/>
          </a:bodyPr>
          <a:lstStyle/>
          <a:p>
            <a:r>
              <a:rPr lang="en-US" dirty="0">
                <a:solidFill>
                  <a:schemeClr val="bg1"/>
                </a:solidFill>
              </a:rPr>
              <a:t>Policies can be limited to a business perimeter, </a:t>
            </a:r>
          </a:p>
          <a:p>
            <a:r>
              <a:rPr lang="en-US" dirty="0">
                <a:solidFill>
                  <a:schemeClr val="bg1"/>
                </a:solidFill>
              </a:rPr>
              <a:t>with Azure AD Administrative Units</a:t>
            </a:r>
          </a:p>
          <a:p>
            <a:endParaRPr lang="en-US" dirty="0">
              <a:solidFill>
                <a:schemeClr val="bg1"/>
              </a:solidFill>
            </a:endParaRPr>
          </a:p>
        </p:txBody>
      </p:sp>
      <p:sp>
        <p:nvSpPr>
          <p:cNvPr id="14" name="TextBox 13">
            <a:extLst>
              <a:ext uri="{FF2B5EF4-FFF2-40B4-BE49-F238E27FC236}">
                <a16:creationId xmlns:a16="http://schemas.microsoft.com/office/drawing/2014/main" id="{8632E27D-CE5E-E346-6870-073AE649C870}"/>
              </a:ext>
            </a:extLst>
          </p:cNvPr>
          <p:cNvSpPr txBox="1"/>
          <p:nvPr/>
        </p:nvSpPr>
        <p:spPr>
          <a:xfrm flipH="1">
            <a:off x="4944722" y="5912643"/>
            <a:ext cx="7115397" cy="830997"/>
          </a:xfrm>
          <a:prstGeom prst="rect">
            <a:avLst/>
          </a:prstGeom>
          <a:solidFill>
            <a:schemeClr val="accent4"/>
          </a:solidFill>
        </p:spPr>
        <p:txBody>
          <a:bodyPr wrap="square" lIns="0" tIns="0" rIns="0" bIns="0" rtlCol="0">
            <a:spAutoFit/>
          </a:bodyPr>
          <a:lstStyle/>
          <a:p>
            <a:r>
              <a:rPr lang="en-US" dirty="0">
                <a:solidFill>
                  <a:schemeClr val="bg1"/>
                </a:solidFill>
              </a:rPr>
              <a:t>Once they get activated, DLP policies generate alerts in the console.</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6971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iterate type="lt">
                                    <p:tmPct val="5000"/>
                                  </p:iterate>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8" fill="hold" grpId="0" nodeType="withEffect">
                                  <p:stCondLst>
                                    <p:cond delay="0"/>
                                  </p:stCondLst>
                                  <p:iterate type="lt">
                                    <p:tmPct val="5000"/>
                                  </p:iterate>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8" fill="hold" grpId="0" nodeType="withEffect">
                                  <p:stCondLst>
                                    <p:cond delay="0"/>
                                  </p:stCondLst>
                                  <p:iterate type="lt">
                                    <p:tmPct val="5000"/>
                                  </p:iterate>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par>
                                <p:cTn id="32" presetID="22" presetClass="entr" presetSubtype="8" fill="hold" grpId="0" nodeType="withEffect">
                                  <p:stCondLst>
                                    <p:cond delay="0"/>
                                  </p:stCondLst>
                                  <p:iterate type="lt">
                                    <p:tmPct val="5000"/>
                                  </p:iterate>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grpId="0" nodeType="withEffect">
                                  <p:stCondLst>
                                    <p:cond delay="0"/>
                                  </p:stCondLst>
                                  <p:iterate type="lt">
                                    <p:tmPct val="5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par>
                                <p:cTn id="43" presetID="22" presetClass="entr" presetSubtype="8" fill="hold" grpId="0" nodeType="withEffect">
                                  <p:stCondLst>
                                    <p:cond delay="0"/>
                                  </p:stCondLst>
                                  <p:iterate type="lt">
                                    <p:tmPct val="5000"/>
                                  </p:iterate>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0"/>
                                  </p:stCondLst>
                                  <p:iterate type="lt">
                                    <p:tmPct val="5000"/>
                                  </p:iterate>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2" grpId="0" animBg="1"/>
      <p:bldP spid="16" grpId="0" animBg="1"/>
      <p:bldP spid="15"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Data Loss Prevention</a:t>
            </a:r>
          </a:p>
          <a:p>
            <a:pPr algn="ctr"/>
            <a:r>
              <a:rPr lang="en-US" sz="3600" i="1" dirty="0"/>
              <a:t>monitors data activity </a:t>
            </a:r>
          </a:p>
          <a:p>
            <a:pPr algn="ctr"/>
            <a:r>
              <a:rPr lang="en-US" sz="3600" i="1" dirty="0"/>
              <a:t>to minimize data risks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r>
              <a:rPr kumimoji="0" lang="en-US" sz="2000" b="0" i="0" u="none" strike="noStrike" kern="1200" cap="none" spc="0" normalizeH="0" noProof="0" dirty="0">
                <a:ln>
                  <a:noFill/>
                </a:ln>
                <a:solidFill>
                  <a:srgbClr val="FFFFFF"/>
                </a:solidFill>
                <a:effectLst/>
                <a:uLnTx/>
                <a:uFillTx/>
                <a:latin typeface="Segoe UI"/>
                <a:ea typeface="+mn-ea"/>
                <a:cs typeface="+mn-cs"/>
              </a:rPr>
              <a:t> - DLP Policies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2AB17A14-66CB-2216-805C-FE111EBF7B09}"/>
              </a:ext>
            </a:extLst>
          </p:cNvPr>
          <p:cNvPicPr>
            <a:picLocks noChangeAspect="1"/>
          </p:cNvPicPr>
          <p:nvPr/>
        </p:nvPicPr>
        <p:blipFill>
          <a:blip r:embed="rId3"/>
          <a:stretch>
            <a:fillRect/>
          </a:stretch>
        </p:blipFill>
        <p:spPr>
          <a:xfrm>
            <a:off x="3857403" y="726743"/>
            <a:ext cx="2290763" cy="914400"/>
          </a:xfrm>
          <a:prstGeom prst="rect">
            <a:avLst/>
          </a:prstGeom>
        </p:spPr>
      </p:pic>
      <p:pic>
        <p:nvPicPr>
          <p:cNvPr id="13" name="Picture 12">
            <a:extLst>
              <a:ext uri="{FF2B5EF4-FFF2-40B4-BE49-F238E27FC236}">
                <a16:creationId xmlns:a16="http://schemas.microsoft.com/office/drawing/2014/main" id="{9F719E1A-5058-F16E-F123-A3BFFF09B485}"/>
              </a:ext>
            </a:extLst>
          </p:cNvPr>
          <p:cNvPicPr>
            <a:picLocks noChangeAspect="1"/>
          </p:cNvPicPr>
          <p:nvPr/>
        </p:nvPicPr>
        <p:blipFill>
          <a:blip r:embed="rId4"/>
          <a:stretch>
            <a:fillRect/>
          </a:stretch>
        </p:blipFill>
        <p:spPr>
          <a:xfrm>
            <a:off x="4807806" y="726743"/>
            <a:ext cx="4329113" cy="971550"/>
          </a:xfrm>
          <a:prstGeom prst="rect">
            <a:avLst/>
          </a:prstGeom>
        </p:spPr>
      </p:pic>
      <p:pic>
        <p:nvPicPr>
          <p:cNvPr id="21" name="Picture 20">
            <a:extLst>
              <a:ext uri="{FF2B5EF4-FFF2-40B4-BE49-F238E27FC236}">
                <a16:creationId xmlns:a16="http://schemas.microsoft.com/office/drawing/2014/main" id="{952FED0D-457C-74D4-B172-3DDEC2189A6B}"/>
              </a:ext>
            </a:extLst>
          </p:cNvPr>
          <p:cNvPicPr>
            <a:picLocks noChangeAspect="1"/>
          </p:cNvPicPr>
          <p:nvPr/>
        </p:nvPicPr>
        <p:blipFill>
          <a:blip r:embed="rId5"/>
          <a:stretch>
            <a:fillRect/>
          </a:stretch>
        </p:blipFill>
        <p:spPr>
          <a:xfrm>
            <a:off x="4326113" y="1597818"/>
            <a:ext cx="3348038" cy="3590925"/>
          </a:xfrm>
          <a:prstGeom prst="rect">
            <a:avLst/>
          </a:prstGeom>
        </p:spPr>
      </p:pic>
      <p:pic>
        <p:nvPicPr>
          <p:cNvPr id="3" name="Picture 2">
            <a:extLst>
              <a:ext uri="{FF2B5EF4-FFF2-40B4-BE49-F238E27FC236}">
                <a16:creationId xmlns:a16="http://schemas.microsoft.com/office/drawing/2014/main" id="{D4BD262A-7562-0588-1616-A0F8DF82FAC3}"/>
              </a:ext>
            </a:extLst>
          </p:cNvPr>
          <p:cNvPicPr>
            <a:picLocks noChangeAspect="1"/>
          </p:cNvPicPr>
          <p:nvPr/>
        </p:nvPicPr>
        <p:blipFill>
          <a:blip r:embed="rId6"/>
          <a:stretch>
            <a:fillRect/>
          </a:stretch>
        </p:blipFill>
        <p:spPr>
          <a:xfrm>
            <a:off x="5560575" y="102393"/>
            <a:ext cx="1914525" cy="690563"/>
          </a:xfrm>
          <a:prstGeom prst="rect">
            <a:avLst/>
          </a:prstGeom>
        </p:spPr>
      </p:pic>
      <p:pic>
        <p:nvPicPr>
          <p:cNvPr id="9" name="Picture 8">
            <a:extLst>
              <a:ext uri="{FF2B5EF4-FFF2-40B4-BE49-F238E27FC236}">
                <a16:creationId xmlns:a16="http://schemas.microsoft.com/office/drawing/2014/main" id="{8CA45D74-63C8-8548-4AB3-055E58A2DFD0}"/>
              </a:ext>
            </a:extLst>
          </p:cNvPr>
          <p:cNvPicPr>
            <a:picLocks noChangeAspect="1"/>
          </p:cNvPicPr>
          <p:nvPr/>
        </p:nvPicPr>
        <p:blipFill>
          <a:blip r:embed="rId7"/>
          <a:stretch>
            <a:fillRect/>
          </a:stretch>
        </p:blipFill>
        <p:spPr>
          <a:xfrm>
            <a:off x="2432433" y="1597818"/>
            <a:ext cx="2643188" cy="5157788"/>
          </a:xfrm>
          <a:prstGeom prst="rect">
            <a:avLst/>
          </a:prstGeom>
        </p:spPr>
      </p:pic>
      <p:pic>
        <p:nvPicPr>
          <p:cNvPr id="5" name="Picture 4">
            <a:extLst>
              <a:ext uri="{FF2B5EF4-FFF2-40B4-BE49-F238E27FC236}">
                <a16:creationId xmlns:a16="http://schemas.microsoft.com/office/drawing/2014/main" id="{31E0A49A-B75B-AD8F-0268-E79156E7ED8B}"/>
              </a:ext>
            </a:extLst>
          </p:cNvPr>
          <p:cNvPicPr>
            <a:picLocks noChangeAspect="1"/>
          </p:cNvPicPr>
          <p:nvPr/>
        </p:nvPicPr>
        <p:blipFill>
          <a:blip r:embed="rId8"/>
          <a:stretch>
            <a:fillRect/>
          </a:stretch>
        </p:blipFill>
        <p:spPr>
          <a:xfrm>
            <a:off x="494095" y="1597818"/>
            <a:ext cx="3876675" cy="2195513"/>
          </a:xfrm>
          <a:prstGeom prst="rect">
            <a:avLst/>
          </a:prstGeom>
        </p:spPr>
      </p:pic>
    </p:spTree>
    <p:extLst>
      <p:ext uri="{BB962C8B-B14F-4D97-AF65-F5344CB8AC3E}">
        <p14:creationId xmlns:p14="http://schemas.microsoft.com/office/powerpoint/2010/main" val="255279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lvl="0" algn="ctr">
              <a:defRPr/>
            </a:pPr>
            <a:r>
              <a:rPr lang="en-US" sz="2000" dirty="0">
                <a:solidFill>
                  <a:srgbClr val="FFFFFF"/>
                </a:solidFill>
              </a:rPr>
              <a:t>More Details about DLP Policies</a:t>
            </a:r>
          </a:p>
        </p:txBody>
      </p:sp>
      <p:pic>
        <p:nvPicPr>
          <p:cNvPr id="10" name="Picture 9">
            <a:extLst>
              <a:ext uri="{FF2B5EF4-FFF2-40B4-BE49-F238E27FC236}">
                <a16:creationId xmlns:a16="http://schemas.microsoft.com/office/drawing/2014/main" id="{2AB17A14-66CB-2216-805C-FE111EBF7B09}"/>
              </a:ext>
            </a:extLst>
          </p:cNvPr>
          <p:cNvPicPr>
            <a:picLocks noChangeAspect="1"/>
          </p:cNvPicPr>
          <p:nvPr/>
        </p:nvPicPr>
        <p:blipFill>
          <a:blip r:embed="rId3"/>
          <a:stretch>
            <a:fillRect/>
          </a:stretch>
        </p:blipFill>
        <p:spPr>
          <a:xfrm>
            <a:off x="3857403" y="719919"/>
            <a:ext cx="2290763" cy="914400"/>
          </a:xfrm>
          <a:prstGeom prst="rect">
            <a:avLst/>
          </a:prstGeom>
        </p:spPr>
      </p:pic>
      <p:pic>
        <p:nvPicPr>
          <p:cNvPr id="13" name="Picture 12">
            <a:extLst>
              <a:ext uri="{FF2B5EF4-FFF2-40B4-BE49-F238E27FC236}">
                <a16:creationId xmlns:a16="http://schemas.microsoft.com/office/drawing/2014/main" id="{9F719E1A-5058-F16E-F123-A3BFFF09B485}"/>
              </a:ext>
            </a:extLst>
          </p:cNvPr>
          <p:cNvPicPr>
            <a:picLocks noChangeAspect="1"/>
          </p:cNvPicPr>
          <p:nvPr/>
        </p:nvPicPr>
        <p:blipFill>
          <a:blip r:embed="rId4"/>
          <a:stretch>
            <a:fillRect/>
          </a:stretch>
        </p:blipFill>
        <p:spPr>
          <a:xfrm>
            <a:off x="4807806" y="726743"/>
            <a:ext cx="4329113" cy="971550"/>
          </a:xfrm>
          <a:prstGeom prst="rect">
            <a:avLst/>
          </a:prstGeom>
        </p:spPr>
      </p:pic>
      <p:pic>
        <p:nvPicPr>
          <p:cNvPr id="21" name="Picture 20">
            <a:extLst>
              <a:ext uri="{FF2B5EF4-FFF2-40B4-BE49-F238E27FC236}">
                <a16:creationId xmlns:a16="http://schemas.microsoft.com/office/drawing/2014/main" id="{952FED0D-457C-74D4-B172-3DDEC2189A6B}"/>
              </a:ext>
            </a:extLst>
          </p:cNvPr>
          <p:cNvPicPr>
            <a:picLocks noChangeAspect="1"/>
          </p:cNvPicPr>
          <p:nvPr/>
        </p:nvPicPr>
        <p:blipFill>
          <a:blip r:embed="rId5"/>
          <a:stretch>
            <a:fillRect/>
          </a:stretch>
        </p:blipFill>
        <p:spPr>
          <a:xfrm>
            <a:off x="4326113" y="1597818"/>
            <a:ext cx="3348038" cy="3590925"/>
          </a:xfrm>
          <a:prstGeom prst="rect">
            <a:avLst/>
          </a:prstGeom>
        </p:spPr>
      </p:pic>
      <p:pic>
        <p:nvPicPr>
          <p:cNvPr id="3" name="Picture 2">
            <a:extLst>
              <a:ext uri="{FF2B5EF4-FFF2-40B4-BE49-F238E27FC236}">
                <a16:creationId xmlns:a16="http://schemas.microsoft.com/office/drawing/2014/main" id="{D4BD262A-7562-0588-1616-A0F8DF82FAC3}"/>
              </a:ext>
            </a:extLst>
          </p:cNvPr>
          <p:cNvPicPr>
            <a:picLocks noChangeAspect="1"/>
          </p:cNvPicPr>
          <p:nvPr/>
        </p:nvPicPr>
        <p:blipFill>
          <a:blip r:embed="rId6"/>
          <a:stretch>
            <a:fillRect/>
          </a:stretch>
        </p:blipFill>
        <p:spPr>
          <a:xfrm>
            <a:off x="5560575" y="102393"/>
            <a:ext cx="1914525" cy="690563"/>
          </a:xfrm>
          <a:prstGeom prst="rect">
            <a:avLst/>
          </a:prstGeom>
        </p:spPr>
      </p:pic>
      <p:pic>
        <p:nvPicPr>
          <p:cNvPr id="9" name="Picture 8">
            <a:extLst>
              <a:ext uri="{FF2B5EF4-FFF2-40B4-BE49-F238E27FC236}">
                <a16:creationId xmlns:a16="http://schemas.microsoft.com/office/drawing/2014/main" id="{8CA45D74-63C8-8548-4AB3-055E58A2DFD0}"/>
              </a:ext>
            </a:extLst>
          </p:cNvPr>
          <p:cNvPicPr>
            <a:picLocks noChangeAspect="1"/>
          </p:cNvPicPr>
          <p:nvPr/>
        </p:nvPicPr>
        <p:blipFill>
          <a:blip r:embed="rId7"/>
          <a:stretch>
            <a:fillRect/>
          </a:stretch>
        </p:blipFill>
        <p:spPr>
          <a:xfrm>
            <a:off x="2432433" y="1597818"/>
            <a:ext cx="2643188" cy="5157788"/>
          </a:xfrm>
          <a:prstGeom prst="rect">
            <a:avLst/>
          </a:prstGeom>
        </p:spPr>
      </p:pic>
      <p:pic>
        <p:nvPicPr>
          <p:cNvPr id="11" name="Picture 10">
            <a:extLst>
              <a:ext uri="{FF2B5EF4-FFF2-40B4-BE49-F238E27FC236}">
                <a16:creationId xmlns:a16="http://schemas.microsoft.com/office/drawing/2014/main" id="{92794F0D-CDAF-D4A5-B7DC-9046C8C409B8}"/>
              </a:ext>
            </a:extLst>
          </p:cNvPr>
          <p:cNvPicPr>
            <a:picLocks noChangeAspect="1"/>
          </p:cNvPicPr>
          <p:nvPr/>
        </p:nvPicPr>
        <p:blipFill>
          <a:blip r:embed="rId8"/>
          <a:stretch>
            <a:fillRect/>
          </a:stretch>
        </p:blipFill>
        <p:spPr>
          <a:xfrm>
            <a:off x="2740809" y="329988"/>
            <a:ext cx="3033713" cy="1633538"/>
          </a:xfrm>
          <a:prstGeom prst="rect">
            <a:avLst/>
          </a:prstGeom>
        </p:spPr>
      </p:pic>
      <p:pic>
        <p:nvPicPr>
          <p:cNvPr id="12" name="Picture 11">
            <a:extLst>
              <a:ext uri="{FF2B5EF4-FFF2-40B4-BE49-F238E27FC236}">
                <a16:creationId xmlns:a16="http://schemas.microsoft.com/office/drawing/2014/main" id="{340A4448-4479-E5C9-78EC-96100DD16E09}"/>
              </a:ext>
            </a:extLst>
          </p:cNvPr>
          <p:cNvPicPr>
            <a:picLocks noChangeAspect="1"/>
          </p:cNvPicPr>
          <p:nvPr/>
        </p:nvPicPr>
        <p:blipFill>
          <a:blip r:embed="rId9"/>
          <a:stretch>
            <a:fillRect/>
          </a:stretch>
        </p:blipFill>
        <p:spPr>
          <a:xfrm>
            <a:off x="7962632" y="4408497"/>
            <a:ext cx="3728485" cy="2260689"/>
          </a:xfrm>
          <a:prstGeom prst="rect">
            <a:avLst/>
          </a:prstGeom>
        </p:spPr>
      </p:pic>
      <p:pic>
        <p:nvPicPr>
          <p:cNvPr id="14" name="Picture 13">
            <a:extLst>
              <a:ext uri="{FF2B5EF4-FFF2-40B4-BE49-F238E27FC236}">
                <a16:creationId xmlns:a16="http://schemas.microsoft.com/office/drawing/2014/main" id="{DB8BC824-21D8-4A0D-D7D5-4A5434749014}"/>
              </a:ext>
            </a:extLst>
          </p:cNvPr>
          <p:cNvPicPr>
            <a:picLocks noChangeAspect="1"/>
          </p:cNvPicPr>
          <p:nvPr/>
        </p:nvPicPr>
        <p:blipFill>
          <a:blip r:embed="rId10"/>
          <a:stretch>
            <a:fillRect/>
          </a:stretch>
        </p:blipFill>
        <p:spPr>
          <a:xfrm>
            <a:off x="5197064" y="2270781"/>
            <a:ext cx="2224088" cy="3267075"/>
          </a:xfrm>
          <a:prstGeom prst="rect">
            <a:avLst/>
          </a:prstGeom>
        </p:spPr>
      </p:pic>
      <p:pic>
        <p:nvPicPr>
          <p:cNvPr id="16" name="Picture 15">
            <a:extLst>
              <a:ext uri="{FF2B5EF4-FFF2-40B4-BE49-F238E27FC236}">
                <a16:creationId xmlns:a16="http://schemas.microsoft.com/office/drawing/2014/main" id="{8F021151-32F5-8F6E-25C5-2702D19B02DC}"/>
              </a:ext>
            </a:extLst>
          </p:cNvPr>
          <p:cNvPicPr>
            <a:picLocks noChangeAspect="1"/>
          </p:cNvPicPr>
          <p:nvPr/>
        </p:nvPicPr>
        <p:blipFill>
          <a:blip r:embed="rId11"/>
          <a:stretch>
            <a:fillRect/>
          </a:stretch>
        </p:blipFill>
        <p:spPr>
          <a:xfrm>
            <a:off x="8163998" y="1604039"/>
            <a:ext cx="1957388" cy="2643188"/>
          </a:xfrm>
          <a:prstGeom prst="rect">
            <a:avLst/>
          </a:prstGeom>
        </p:spPr>
      </p:pic>
      <p:pic>
        <p:nvPicPr>
          <p:cNvPr id="17" name="Picture 16">
            <a:extLst>
              <a:ext uri="{FF2B5EF4-FFF2-40B4-BE49-F238E27FC236}">
                <a16:creationId xmlns:a16="http://schemas.microsoft.com/office/drawing/2014/main" id="{A71E39E3-8DA4-921F-1717-CBC38DFDE80C}"/>
              </a:ext>
            </a:extLst>
          </p:cNvPr>
          <p:cNvPicPr>
            <a:picLocks noChangeAspect="1"/>
          </p:cNvPicPr>
          <p:nvPr/>
        </p:nvPicPr>
        <p:blipFill>
          <a:blip r:embed="rId12"/>
          <a:stretch>
            <a:fillRect/>
          </a:stretch>
        </p:blipFill>
        <p:spPr>
          <a:xfrm>
            <a:off x="7466566" y="11607"/>
            <a:ext cx="4276725" cy="842963"/>
          </a:xfrm>
          <a:prstGeom prst="rect">
            <a:avLst/>
          </a:prstGeom>
        </p:spPr>
      </p:pic>
      <p:pic>
        <p:nvPicPr>
          <p:cNvPr id="18" name="Picture 17">
            <a:extLst>
              <a:ext uri="{FF2B5EF4-FFF2-40B4-BE49-F238E27FC236}">
                <a16:creationId xmlns:a16="http://schemas.microsoft.com/office/drawing/2014/main" id="{4AE103F8-707F-3BD4-9350-4965338E1A26}"/>
              </a:ext>
            </a:extLst>
          </p:cNvPr>
          <p:cNvPicPr>
            <a:picLocks noChangeAspect="1"/>
          </p:cNvPicPr>
          <p:nvPr/>
        </p:nvPicPr>
        <p:blipFill>
          <a:blip r:embed="rId13"/>
          <a:stretch>
            <a:fillRect/>
          </a:stretch>
        </p:blipFill>
        <p:spPr>
          <a:xfrm>
            <a:off x="7472622" y="725542"/>
            <a:ext cx="3176588" cy="1519238"/>
          </a:xfrm>
          <a:prstGeom prst="rect">
            <a:avLst/>
          </a:prstGeom>
        </p:spPr>
      </p:pic>
      <p:pic>
        <p:nvPicPr>
          <p:cNvPr id="2" name="Picture 1">
            <a:extLst>
              <a:ext uri="{FF2B5EF4-FFF2-40B4-BE49-F238E27FC236}">
                <a16:creationId xmlns:a16="http://schemas.microsoft.com/office/drawing/2014/main" id="{B2BBD969-7BFA-5E65-9002-203BD6D433C1}"/>
              </a:ext>
            </a:extLst>
          </p:cNvPr>
          <p:cNvPicPr>
            <a:picLocks noChangeAspect="1"/>
          </p:cNvPicPr>
          <p:nvPr/>
        </p:nvPicPr>
        <p:blipFill>
          <a:blip r:embed="rId14"/>
          <a:stretch>
            <a:fillRect/>
          </a:stretch>
        </p:blipFill>
        <p:spPr>
          <a:xfrm>
            <a:off x="494095" y="1597818"/>
            <a:ext cx="3876675" cy="2195513"/>
          </a:xfrm>
          <a:prstGeom prst="rect">
            <a:avLst/>
          </a:prstGeom>
        </p:spPr>
      </p:pic>
    </p:spTree>
    <p:extLst>
      <p:ext uri="{BB962C8B-B14F-4D97-AF65-F5344CB8AC3E}">
        <p14:creationId xmlns:p14="http://schemas.microsoft.com/office/powerpoint/2010/main" val="23135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8945"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about Rules</a:t>
            </a:r>
          </a:p>
        </p:txBody>
      </p:sp>
      <p:pic>
        <p:nvPicPr>
          <p:cNvPr id="4" name="Picture 3">
            <a:extLst>
              <a:ext uri="{FF2B5EF4-FFF2-40B4-BE49-F238E27FC236}">
                <a16:creationId xmlns:a16="http://schemas.microsoft.com/office/drawing/2014/main" id="{53598733-1898-A524-745D-D9CF04961F6E}"/>
              </a:ext>
            </a:extLst>
          </p:cNvPr>
          <p:cNvPicPr>
            <a:picLocks noChangeAspect="1"/>
          </p:cNvPicPr>
          <p:nvPr/>
        </p:nvPicPr>
        <p:blipFill>
          <a:blip r:embed="rId3"/>
          <a:stretch>
            <a:fillRect/>
          </a:stretch>
        </p:blipFill>
        <p:spPr>
          <a:xfrm>
            <a:off x="452437" y="7143"/>
            <a:ext cx="11287125" cy="6843713"/>
          </a:xfrm>
          <a:prstGeom prst="rect">
            <a:avLst/>
          </a:prstGeom>
        </p:spPr>
      </p:pic>
    </p:spTree>
    <p:extLst>
      <p:ext uri="{BB962C8B-B14F-4D97-AF65-F5344CB8AC3E}">
        <p14:creationId xmlns:p14="http://schemas.microsoft.com/office/powerpoint/2010/main" val="202407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147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about Roles &amp; Permissions</a:t>
            </a:r>
          </a:p>
        </p:txBody>
      </p:sp>
      <p:pic>
        <p:nvPicPr>
          <p:cNvPr id="13" name="Picture 12">
            <a:extLst>
              <a:ext uri="{FF2B5EF4-FFF2-40B4-BE49-F238E27FC236}">
                <a16:creationId xmlns:a16="http://schemas.microsoft.com/office/drawing/2014/main" id="{7A7F1E4F-A59F-8997-3860-F2DA391CE042}"/>
              </a:ext>
            </a:extLst>
          </p:cNvPr>
          <p:cNvPicPr>
            <a:picLocks noChangeAspect="1"/>
          </p:cNvPicPr>
          <p:nvPr/>
        </p:nvPicPr>
        <p:blipFill>
          <a:blip r:embed="rId3"/>
          <a:stretch>
            <a:fillRect/>
          </a:stretch>
        </p:blipFill>
        <p:spPr>
          <a:xfrm>
            <a:off x="879795" y="2804056"/>
            <a:ext cx="1600200" cy="3938588"/>
          </a:xfrm>
          <a:prstGeom prst="rect">
            <a:avLst/>
          </a:prstGeom>
        </p:spPr>
      </p:pic>
      <p:pic>
        <p:nvPicPr>
          <p:cNvPr id="15" name="Picture 14">
            <a:extLst>
              <a:ext uri="{FF2B5EF4-FFF2-40B4-BE49-F238E27FC236}">
                <a16:creationId xmlns:a16="http://schemas.microsoft.com/office/drawing/2014/main" id="{932BB156-14A0-0334-486B-390EBB109143}"/>
              </a:ext>
            </a:extLst>
          </p:cNvPr>
          <p:cNvPicPr>
            <a:picLocks noChangeAspect="1"/>
          </p:cNvPicPr>
          <p:nvPr/>
        </p:nvPicPr>
        <p:blipFill>
          <a:blip r:embed="rId4"/>
          <a:stretch>
            <a:fillRect/>
          </a:stretch>
        </p:blipFill>
        <p:spPr>
          <a:xfrm>
            <a:off x="2336446" y="2810112"/>
            <a:ext cx="2928938" cy="3481388"/>
          </a:xfrm>
          <a:prstGeom prst="rect">
            <a:avLst/>
          </a:prstGeom>
        </p:spPr>
      </p:pic>
      <p:pic>
        <p:nvPicPr>
          <p:cNvPr id="17" name="Picture 16">
            <a:extLst>
              <a:ext uri="{FF2B5EF4-FFF2-40B4-BE49-F238E27FC236}">
                <a16:creationId xmlns:a16="http://schemas.microsoft.com/office/drawing/2014/main" id="{74F4ABD1-2964-5208-5B1F-3F416302D875}"/>
              </a:ext>
            </a:extLst>
          </p:cNvPr>
          <p:cNvPicPr>
            <a:picLocks noChangeAspect="1"/>
          </p:cNvPicPr>
          <p:nvPr/>
        </p:nvPicPr>
        <p:blipFill>
          <a:blip r:embed="rId5"/>
          <a:stretch>
            <a:fillRect/>
          </a:stretch>
        </p:blipFill>
        <p:spPr>
          <a:xfrm>
            <a:off x="512819" y="709028"/>
            <a:ext cx="2967038" cy="2557463"/>
          </a:xfrm>
          <a:prstGeom prst="rect">
            <a:avLst/>
          </a:prstGeom>
        </p:spPr>
      </p:pic>
      <p:pic>
        <p:nvPicPr>
          <p:cNvPr id="23" name="Picture 22">
            <a:extLst>
              <a:ext uri="{FF2B5EF4-FFF2-40B4-BE49-F238E27FC236}">
                <a16:creationId xmlns:a16="http://schemas.microsoft.com/office/drawing/2014/main" id="{98DD35EF-3952-190F-9DCC-92D6AE6DDAF8}"/>
              </a:ext>
            </a:extLst>
          </p:cNvPr>
          <p:cNvPicPr>
            <a:picLocks noChangeAspect="1"/>
          </p:cNvPicPr>
          <p:nvPr/>
        </p:nvPicPr>
        <p:blipFill>
          <a:blip r:embed="rId6"/>
          <a:stretch>
            <a:fillRect/>
          </a:stretch>
        </p:blipFill>
        <p:spPr>
          <a:xfrm>
            <a:off x="3473801" y="1001450"/>
            <a:ext cx="5357813" cy="2452688"/>
          </a:xfrm>
          <a:prstGeom prst="rect">
            <a:avLst/>
          </a:prstGeom>
        </p:spPr>
      </p:pic>
      <p:pic>
        <p:nvPicPr>
          <p:cNvPr id="25" name="Picture 24">
            <a:extLst>
              <a:ext uri="{FF2B5EF4-FFF2-40B4-BE49-F238E27FC236}">
                <a16:creationId xmlns:a16="http://schemas.microsoft.com/office/drawing/2014/main" id="{E2D2556E-92B1-3DEC-6437-A309F8AA2BE7}"/>
              </a:ext>
            </a:extLst>
          </p:cNvPr>
          <p:cNvPicPr>
            <a:picLocks noChangeAspect="1"/>
          </p:cNvPicPr>
          <p:nvPr/>
        </p:nvPicPr>
        <p:blipFill>
          <a:blip r:embed="rId7"/>
          <a:stretch>
            <a:fillRect/>
          </a:stretch>
        </p:blipFill>
        <p:spPr>
          <a:xfrm>
            <a:off x="5381829" y="3173874"/>
            <a:ext cx="2295525" cy="752475"/>
          </a:xfrm>
          <a:prstGeom prst="rect">
            <a:avLst/>
          </a:prstGeom>
        </p:spPr>
      </p:pic>
      <p:pic>
        <p:nvPicPr>
          <p:cNvPr id="5" name="Picture 4">
            <a:extLst>
              <a:ext uri="{FF2B5EF4-FFF2-40B4-BE49-F238E27FC236}">
                <a16:creationId xmlns:a16="http://schemas.microsoft.com/office/drawing/2014/main" id="{FAD94825-BF12-CF96-BC10-0A5E16303FF8}"/>
              </a:ext>
            </a:extLst>
          </p:cNvPr>
          <p:cNvPicPr>
            <a:picLocks noChangeAspect="1"/>
          </p:cNvPicPr>
          <p:nvPr/>
        </p:nvPicPr>
        <p:blipFill>
          <a:blip r:embed="rId8"/>
          <a:stretch>
            <a:fillRect/>
          </a:stretch>
        </p:blipFill>
        <p:spPr>
          <a:xfrm>
            <a:off x="5311808" y="3679791"/>
            <a:ext cx="5381625" cy="2543175"/>
          </a:xfrm>
          <a:prstGeom prst="rect">
            <a:avLst/>
          </a:prstGeom>
        </p:spPr>
      </p:pic>
      <p:pic>
        <p:nvPicPr>
          <p:cNvPr id="4" name="Picture 3">
            <a:extLst>
              <a:ext uri="{FF2B5EF4-FFF2-40B4-BE49-F238E27FC236}">
                <a16:creationId xmlns:a16="http://schemas.microsoft.com/office/drawing/2014/main" id="{2657BD0A-7BD4-42C6-7CCF-6609CC18F667}"/>
              </a:ext>
            </a:extLst>
          </p:cNvPr>
          <p:cNvPicPr>
            <a:picLocks noChangeAspect="1"/>
          </p:cNvPicPr>
          <p:nvPr/>
        </p:nvPicPr>
        <p:blipFill>
          <a:blip r:embed="rId9"/>
          <a:stretch>
            <a:fillRect/>
          </a:stretch>
        </p:blipFill>
        <p:spPr>
          <a:xfrm>
            <a:off x="1652643" y="1478335"/>
            <a:ext cx="2871788" cy="1519238"/>
          </a:xfrm>
          <a:prstGeom prst="rect">
            <a:avLst/>
          </a:prstGeom>
        </p:spPr>
      </p:pic>
      <p:pic>
        <p:nvPicPr>
          <p:cNvPr id="6" name="Picture 5">
            <a:extLst>
              <a:ext uri="{FF2B5EF4-FFF2-40B4-BE49-F238E27FC236}">
                <a16:creationId xmlns:a16="http://schemas.microsoft.com/office/drawing/2014/main" id="{73BD844A-44CA-8BF1-E949-4BE4CBAB2831}"/>
              </a:ext>
            </a:extLst>
          </p:cNvPr>
          <p:cNvPicPr>
            <a:picLocks noChangeAspect="1"/>
          </p:cNvPicPr>
          <p:nvPr/>
        </p:nvPicPr>
        <p:blipFill>
          <a:blip r:embed="rId10"/>
          <a:stretch>
            <a:fillRect/>
          </a:stretch>
        </p:blipFill>
        <p:spPr>
          <a:xfrm>
            <a:off x="8182254" y="144139"/>
            <a:ext cx="3748088" cy="2319338"/>
          </a:xfrm>
          <a:prstGeom prst="rect">
            <a:avLst/>
          </a:prstGeom>
        </p:spPr>
      </p:pic>
    </p:spTree>
    <p:extLst>
      <p:ext uri="{BB962C8B-B14F-4D97-AF65-F5344CB8AC3E}">
        <p14:creationId xmlns:p14="http://schemas.microsoft.com/office/powerpoint/2010/main" val="175405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righ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2348"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DLP Alerts Lifecycle</a:t>
            </a:r>
          </a:p>
        </p:txBody>
      </p:sp>
      <p:pic>
        <p:nvPicPr>
          <p:cNvPr id="3" name="Picture 2">
            <a:extLst>
              <a:ext uri="{FF2B5EF4-FFF2-40B4-BE49-F238E27FC236}">
                <a16:creationId xmlns:a16="http://schemas.microsoft.com/office/drawing/2014/main" id="{AE2287E2-4EE5-C1D9-5B6D-C5A90A495A8C}"/>
              </a:ext>
            </a:extLst>
          </p:cNvPr>
          <p:cNvPicPr>
            <a:picLocks noChangeAspect="1"/>
          </p:cNvPicPr>
          <p:nvPr/>
        </p:nvPicPr>
        <p:blipFill>
          <a:blip r:embed="rId3"/>
          <a:stretch>
            <a:fillRect/>
          </a:stretch>
        </p:blipFill>
        <p:spPr>
          <a:xfrm>
            <a:off x="2695340" y="57150"/>
            <a:ext cx="1914525" cy="690563"/>
          </a:xfrm>
          <a:prstGeom prst="rect">
            <a:avLst/>
          </a:prstGeom>
        </p:spPr>
      </p:pic>
      <p:pic>
        <p:nvPicPr>
          <p:cNvPr id="13" name="Picture 12">
            <a:extLst>
              <a:ext uri="{FF2B5EF4-FFF2-40B4-BE49-F238E27FC236}">
                <a16:creationId xmlns:a16="http://schemas.microsoft.com/office/drawing/2014/main" id="{7BB10D83-A2AC-315F-BD5E-173F3708FE83}"/>
              </a:ext>
            </a:extLst>
          </p:cNvPr>
          <p:cNvPicPr>
            <a:picLocks noChangeAspect="1"/>
          </p:cNvPicPr>
          <p:nvPr/>
        </p:nvPicPr>
        <p:blipFill>
          <a:blip r:embed="rId4"/>
          <a:stretch>
            <a:fillRect/>
          </a:stretch>
        </p:blipFill>
        <p:spPr>
          <a:xfrm>
            <a:off x="745331" y="873020"/>
            <a:ext cx="5314950" cy="5929313"/>
          </a:xfrm>
          <a:prstGeom prst="rect">
            <a:avLst/>
          </a:prstGeom>
        </p:spPr>
      </p:pic>
      <p:pic>
        <p:nvPicPr>
          <p:cNvPr id="25" name="Picture 24">
            <a:extLst>
              <a:ext uri="{FF2B5EF4-FFF2-40B4-BE49-F238E27FC236}">
                <a16:creationId xmlns:a16="http://schemas.microsoft.com/office/drawing/2014/main" id="{0B95157E-13E6-724C-8599-A5BB242F0A60}"/>
              </a:ext>
            </a:extLst>
          </p:cNvPr>
          <p:cNvPicPr>
            <a:picLocks noChangeAspect="1"/>
          </p:cNvPicPr>
          <p:nvPr/>
        </p:nvPicPr>
        <p:blipFill>
          <a:blip r:embed="rId5"/>
          <a:stretch>
            <a:fillRect/>
          </a:stretch>
        </p:blipFill>
        <p:spPr>
          <a:xfrm>
            <a:off x="3954749" y="1089713"/>
            <a:ext cx="2028825" cy="2028825"/>
          </a:xfrm>
          <a:prstGeom prst="rect">
            <a:avLst/>
          </a:prstGeom>
        </p:spPr>
      </p:pic>
      <p:pic>
        <p:nvPicPr>
          <p:cNvPr id="15" name="Picture 14">
            <a:extLst>
              <a:ext uri="{FF2B5EF4-FFF2-40B4-BE49-F238E27FC236}">
                <a16:creationId xmlns:a16="http://schemas.microsoft.com/office/drawing/2014/main" id="{94EC1353-66B8-174F-10D4-FB536105ACD9}"/>
              </a:ext>
            </a:extLst>
          </p:cNvPr>
          <p:cNvPicPr>
            <a:picLocks noChangeAspect="1"/>
          </p:cNvPicPr>
          <p:nvPr/>
        </p:nvPicPr>
        <p:blipFill>
          <a:blip r:embed="rId6"/>
          <a:stretch>
            <a:fillRect/>
          </a:stretch>
        </p:blipFill>
        <p:spPr>
          <a:xfrm>
            <a:off x="1620835" y="1067228"/>
            <a:ext cx="2381250" cy="5495925"/>
          </a:xfrm>
          <a:prstGeom prst="rect">
            <a:avLst/>
          </a:prstGeom>
        </p:spPr>
      </p:pic>
      <p:pic>
        <p:nvPicPr>
          <p:cNvPr id="17" name="Picture 16">
            <a:extLst>
              <a:ext uri="{FF2B5EF4-FFF2-40B4-BE49-F238E27FC236}">
                <a16:creationId xmlns:a16="http://schemas.microsoft.com/office/drawing/2014/main" id="{6B5459A8-A671-A8F8-4EFC-D65934FB5058}"/>
              </a:ext>
            </a:extLst>
          </p:cNvPr>
          <p:cNvPicPr>
            <a:picLocks noChangeAspect="1"/>
          </p:cNvPicPr>
          <p:nvPr/>
        </p:nvPicPr>
        <p:blipFill>
          <a:blip r:embed="rId7"/>
          <a:stretch>
            <a:fillRect/>
          </a:stretch>
        </p:blipFill>
        <p:spPr>
          <a:xfrm>
            <a:off x="3444926" y="1591261"/>
            <a:ext cx="2509838" cy="1090613"/>
          </a:xfrm>
          <a:prstGeom prst="rect">
            <a:avLst/>
          </a:prstGeom>
        </p:spPr>
      </p:pic>
      <p:pic>
        <p:nvPicPr>
          <p:cNvPr id="9" name="Picture 8">
            <a:extLst>
              <a:ext uri="{FF2B5EF4-FFF2-40B4-BE49-F238E27FC236}">
                <a16:creationId xmlns:a16="http://schemas.microsoft.com/office/drawing/2014/main" id="{3CC31C56-C07A-3F38-55AE-C981C2049B48}"/>
              </a:ext>
            </a:extLst>
          </p:cNvPr>
          <p:cNvPicPr>
            <a:picLocks noChangeAspect="1"/>
          </p:cNvPicPr>
          <p:nvPr/>
        </p:nvPicPr>
        <p:blipFill>
          <a:blip r:embed="rId8"/>
          <a:stretch>
            <a:fillRect/>
          </a:stretch>
        </p:blipFill>
        <p:spPr>
          <a:xfrm>
            <a:off x="3350957" y="3074116"/>
            <a:ext cx="2933700" cy="1971675"/>
          </a:xfrm>
          <a:prstGeom prst="rect">
            <a:avLst/>
          </a:prstGeom>
        </p:spPr>
      </p:pic>
      <p:pic>
        <p:nvPicPr>
          <p:cNvPr id="40" name="Picture 39">
            <a:extLst>
              <a:ext uri="{FF2B5EF4-FFF2-40B4-BE49-F238E27FC236}">
                <a16:creationId xmlns:a16="http://schemas.microsoft.com/office/drawing/2014/main" id="{BB5D6E0D-B82F-C4FB-2CAE-05C690E5D052}"/>
              </a:ext>
            </a:extLst>
          </p:cNvPr>
          <p:cNvPicPr>
            <a:picLocks noChangeAspect="1"/>
          </p:cNvPicPr>
          <p:nvPr/>
        </p:nvPicPr>
        <p:blipFill>
          <a:blip r:embed="rId9"/>
          <a:stretch>
            <a:fillRect/>
          </a:stretch>
        </p:blipFill>
        <p:spPr>
          <a:xfrm>
            <a:off x="8970800" y="4171132"/>
            <a:ext cx="1033463" cy="333375"/>
          </a:xfrm>
          <a:prstGeom prst="rect">
            <a:avLst/>
          </a:prstGeom>
        </p:spPr>
      </p:pic>
      <p:pic>
        <p:nvPicPr>
          <p:cNvPr id="41" name="Picture 40">
            <a:extLst>
              <a:ext uri="{FF2B5EF4-FFF2-40B4-BE49-F238E27FC236}">
                <a16:creationId xmlns:a16="http://schemas.microsoft.com/office/drawing/2014/main" id="{B2563E30-7609-7446-2A10-A3F100789999}"/>
              </a:ext>
            </a:extLst>
          </p:cNvPr>
          <p:cNvPicPr>
            <a:picLocks noChangeAspect="1"/>
          </p:cNvPicPr>
          <p:nvPr/>
        </p:nvPicPr>
        <p:blipFill>
          <a:blip r:embed="rId10"/>
          <a:stretch>
            <a:fillRect/>
          </a:stretch>
        </p:blipFill>
        <p:spPr>
          <a:xfrm>
            <a:off x="9344394" y="4705415"/>
            <a:ext cx="798789" cy="319515"/>
          </a:xfrm>
          <a:prstGeom prst="rect">
            <a:avLst/>
          </a:prstGeom>
        </p:spPr>
      </p:pic>
      <p:pic>
        <p:nvPicPr>
          <p:cNvPr id="42" name="Picture 41">
            <a:extLst>
              <a:ext uri="{FF2B5EF4-FFF2-40B4-BE49-F238E27FC236}">
                <a16:creationId xmlns:a16="http://schemas.microsoft.com/office/drawing/2014/main" id="{1F5F0786-8549-5A48-16BA-3FF5289CA196}"/>
              </a:ext>
            </a:extLst>
          </p:cNvPr>
          <p:cNvPicPr>
            <a:picLocks noChangeAspect="1"/>
          </p:cNvPicPr>
          <p:nvPr/>
        </p:nvPicPr>
        <p:blipFill>
          <a:blip r:embed="rId11"/>
          <a:stretch>
            <a:fillRect/>
          </a:stretch>
        </p:blipFill>
        <p:spPr>
          <a:xfrm>
            <a:off x="9737557" y="5217533"/>
            <a:ext cx="1433513" cy="338138"/>
          </a:xfrm>
          <a:prstGeom prst="rect">
            <a:avLst/>
          </a:prstGeom>
        </p:spPr>
      </p:pic>
      <p:pic>
        <p:nvPicPr>
          <p:cNvPr id="43" name="Picture 42">
            <a:extLst>
              <a:ext uri="{FF2B5EF4-FFF2-40B4-BE49-F238E27FC236}">
                <a16:creationId xmlns:a16="http://schemas.microsoft.com/office/drawing/2014/main" id="{BA79111E-6CE9-3D00-C29E-4C9C70AF0812}"/>
              </a:ext>
            </a:extLst>
          </p:cNvPr>
          <p:cNvPicPr>
            <a:picLocks noChangeAspect="1"/>
          </p:cNvPicPr>
          <p:nvPr/>
        </p:nvPicPr>
        <p:blipFill>
          <a:blip r:embed="rId12"/>
          <a:stretch>
            <a:fillRect/>
          </a:stretch>
        </p:blipFill>
        <p:spPr>
          <a:xfrm>
            <a:off x="10123872" y="5697024"/>
            <a:ext cx="1814513" cy="990600"/>
          </a:xfrm>
          <a:prstGeom prst="rect">
            <a:avLst/>
          </a:prstGeom>
        </p:spPr>
      </p:pic>
      <p:grpSp>
        <p:nvGrpSpPr>
          <p:cNvPr id="44" name="Group 43">
            <a:extLst>
              <a:ext uri="{FF2B5EF4-FFF2-40B4-BE49-F238E27FC236}">
                <a16:creationId xmlns:a16="http://schemas.microsoft.com/office/drawing/2014/main" id="{94220604-9BC5-9777-478F-4B1EE730377C}"/>
              </a:ext>
            </a:extLst>
          </p:cNvPr>
          <p:cNvGrpSpPr/>
          <p:nvPr/>
        </p:nvGrpSpPr>
        <p:grpSpPr>
          <a:xfrm>
            <a:off x="9110573" y="4504506"/>
            <a:ext cx="184456" cy="361905"/>
            <a:chOff x="6427657" y="1463584"/>
            <a:chExt cx="152400" cy="153888"/>
          </a:xfrm>
        </p:grpSpPr>
        <p:cxnSp>
          <p:nvCxnSpPr>
            <p:cNvPr id="45" name="Straight Connector 44">
              <a:extLst>
                <a:ext uri="{FF2B5EF4-FFF2-40B4-BE49-F238E27FC236}">
                  <a16:creationId xmlns:a16="http://schemas.microsoft.com/office/drawing/2014/main" id="{8CE15431-BED1-3A53-5829-8577BFFD62AB}"/>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F93EFE-E424-DC42-9CA9-70C52635C592}"/>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7242011-79C8-C48A-E581-C86EF208E79E}"/>
              </a:ext>
            </a:extLst>
          </p:cNvPr>
          <p:cNvGrpSpPr/>
          <p:nvPr/>
        </p:nvGrpSpPr>
        <p:grpSpPr>
          <a:xfrm>
            <a:off x="9485184" y="5020217"/>
            <a:ext cx="184456" cy="361905"/>
            <a:chOff x="6427657" y="1463584"/>
            <a:chExt cx="152400" cy="153888"/>
          </a:xfrm>
        </p:grpSpPr>
        <p:cxnSp>
          <p:nvCxnSpPr>
            <p:cNvPr id="48" name="Straight Connector 47">
              <a:extLst>
                <a:ext uri="{FF2B5EF4-FFF2-40B4-BE49-F238E27FC236}">
                  <a16:creationId xmlns:a16="http://schemas.microsoft.com/office/drawing/2014/main" id="{8653F47D-ED5C-8127-130E-46DD5C022B6D}"/>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5311CA-D46C-A502-3EB1-016E30467637}"/>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36C74E7A-3D9A-806B-5626-DB3E693769A6}"/>
              </a:ext>
            </a:extLst>
          </p:cNvPr>
          <p:cNvGrpSpPr/>
          <p:nvPr/>
        </p:nvGrpSpPr>
        <p:grpSpPr>
          <a:xfrm>
            <a:off x="9873951" y="5553835"/>
            <a:ext cx="184456" cy="626416"/>
            <a:chOff x="6427657" y="1463584"/>
            <a:chExt cx="152400" cy="153888"/>
          </a:xfrm>
        </p:grpSpPr>
        <p:cxnSp>
          <p:nvCxnSpPr>
            <p:cNvPr id="51" name="Straight Connector 50">
              <a:extLst>
                <a:ext uri="{FF2B5EF4-FFF2-40B4-BE49-F238E27FC236}">
                  <a16:creationId xmlns:a16="http://schemas.microsoft.com/office/drawing/2014/main" id="{AC3110FA-54BF-104A-9D5F-300FA2A31B09}"/>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C6C72B7-10EE-8138-5CBA-3DA158A4402C}"/>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5B431A4-AB1D-58BF-D949-0BC393803B57}"/>
              </a:ext>
            </a:extLst>
          </p:cNvPr>
          <p:cNvSpPr/>
          <p:nvPr/>
        </p:nvSpPr>
        <p:spPr bwMode="auto">
          <a:xfrm>
            <a:off x="8891298" y="4105585"/>
            <a:ext cx="3047088" cy="2606920"/>
          </a:xfrm>
          <a:prstGeom prst="rect">
            <a:avLst/>
          </a:prstGeom>
          <a:no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6D3BD6A-7A8B-9D34-7192-5A9DB6C65ED7}"/>
              </a:ext>
            </a:extLst>
          </p:cNvPr>
          <p:cNvPicPr>
            <a:picLocks noChangeAspect="1"/>
          </p:cNvPicPr>
          <p:nvPr/>
        </p:nvPicPr>
        <p:blipFill>
          <a:blip r:embed="rId13"/>
          <a:stretch>
            <a:fillRect/>
          </a:stretch>
        </p:blipFill>
        <p:spPr>
          <a:xfrm>
            <a:off x="8758325" y="2392321"/>
            <a:ext cx="914400" cy="552450"/>
          </a:xfrm>
          <a:prstGeom prst="rect">
            <a:avLst/>
          </a:prstGeom>
        </p:spPr>
      </p:pic>
      <p:pic>
        <p:nvPicPr>
          <p:cNvPr id="11" name="Picture 10">
            <a:extLst>
              <a:ext uri="{FF2B5EF4-FFF2-40B4-BE49-F238E27FC236}">
                <a16:creationId xmlns:a16="http://schemas.microsoft.com/office/drawing/2014/main" id="{289F73F7-AB9A-8694-4962-CCC13A90DCCA}"/>
              </a:ext>
            </a:extLst>
          </p:cNvPr>
          <p:cNvPicPr>
            <a:picLocks noChangeAspect="1"/>
          </p:cNvPicPr>
          <p:nvPr/>
        </p:nvPicPr>
        <p:blipFill>
          <a:blip r:embed="rId14"/>
          <a:stretch>
            <a:fillRect/>
          </a:stretch>
        </p:blipFill>
        <p:spPr>
          <a:xfrm>
            <a:off x="9741848" y="2535458"/>
            <a:ext cx="1914525" cy="690563"/>
          </a:xfrm>
          <a:prstGeom prst="rect">
            <a:avLst/>
          </a:prstGeom>
        </p:spPr>
      </p:pic>
      <p:pic>
        <p:nvPicPr>
          <p:cNvPr id="14" name="Picture 13">
            <a:extLst>
              <a:ext uri="{FF2B5EF4-FFF2-40B4-BE49-F238E27FC236}">
                <a16:creationId xmlns:a16="http://schemas.microsoft.com/office/drawing/2014/main" id="{0686FCDA-A54B-1665-69A7-7B511606CC68}"/>
              </a:ext>
            </a:extLst>
          </p:cNvPr>
          <p:cNvPicPr>
            <a:picLocks noChangeAspect="1"/>
          </p:cNvPicPr>
          <p:nvPr/>
        </p:nvPicPr>
        <p:blipFill>
          <a:blip r:embed="rId15"/>
          <a:stretch>
            <a:fillRect/>
          </a:stretch>
        </p:blipFill>
        <p:spPr>
          <a:xfrm>
            <a:off x="5836982" y="2405649"/>
            <a:ext cx="895350" cy="552450"/>
          </a:xfrm>
          <a:prstGeom prst="rect">
            <a:avLst/>
          </a:prstGeom>
        </p:spPr>
      </p:pic>
      <p:pic>
        <p:nvPicPr>
          <p:cNvPr id="16" name="Picture 15">
            <a:extLst>
              <a:ext uri="{FF2B5EF4-FFF2-40B4-BE49-F238E27FC236}">
                <a16:creationId xmlns:a16="http://schemas.microsoft.com/office/drawing/2014/main" id="{687A8CAE-9CD4-03B3-A14E-11B354A3EFB4}"/>
              </a:ext>
            </a:extLst>
          </p:cNvPr>
          <p:cNvPicPr>
            <a:picLocks noChangeAspect="1"/>
          </p:cNvPicPr>
          <p:nvPr/>
        </p:nvPicPr>
        <p:blipFill>
          <a:blip r:embed="rId16"/>
          <a:stretch>
            <a:fillRect/>
          </a:stretch>
        </p:blipFill>
        <p:spPr>
          <a:xfrm>
            <a:off x="6836753" y="2535458"/>
            <a:ext cx="1914525" cy="690563"/>
          </a:xfrm>
          <a:prstGeom prst="rect">
            <a:avLst/>
          </a:prstGeom>
        </p:spPr>
      </p:pic>
    </p:spTree>
    <p:extLst>
      <p:ext uri="{BB962C8B-B14F-4D97-AF65-F5344CB8AC3E}">
        <p14:creationId xmlns:p14="http://schemas.microsoft.com/office/powerpoint/2010/main" val="354947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8"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 - 3 </a:t>
            </a:r>
            <a:r>
              <a:rPr lang="en-US" sz="2000" dirty="0">
                <a:solidFill>
                  <a:srgbClr val="FFFFFF"/>
                </a:solidFill>
                <a:latin typeface="Segoe UI"/>
              </a:rPr>
              <a:t>S</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wimlanes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46020B1A-8D32-AC08-16A4-97063F6C7F7E}"/>
              </a:ext>
            </a:extLst>
          </p:cNvPr>
          <p:cNvPicPr>
            <a:picLocks noChangeAspect="1"/>
          </p:cNvPicPr>
          <p:nvPr/>
        </p:nvPicPr>
        <p:blipFill>
          <a:blip r:embed="rId3"/>
          <a:stretch>
            <a:fillRect/>
          </a:stretch>
        </p:blipFill>
        <p:spPr>
          <a:xfrm>
            <a:off x="5671344" y="1851927"/>
            <a:ext cx="2881313" cy="2581275"/>
          </a:xfrm>
          <a:prstGeom prst="rect">
            <a:avLst/>
          </a:prstGeom>
        </p:spPr>
      </p:pic>
      <p:pic>
        <p:nvPicPr>
          <p:cNvPr id="17" name="Picture 16">
            <a:extLst>
              <a:ext uri="{FF2B5EF4-FFF2-40B4-BE49-F238E27FC236}">
                <a16:creationId xmlns:a16="http://schemas.microsoft.com/office/drawing/2014/main" id="{A3DD7F01-F50D-7DB6-BEE9-708B151CC23E}"/>
              </a:ext>
            </a:extLst>
          </p:cNvPr>
          <p:cNvPicPr>
            <a:picLocks noChangeAspect="1"/>
          </p:cNvPicPr>
          <p:nvPr/>
        </p:nvPicPr>
        <p:blipFill>
          <a:blip r:embed="rId4"/>
          <a:stretch>
            <a:fillRect/>
          </a:stretch>
        </p:blipFill>
        <p:spPr>
          <a:xfrm>
            <a:off x="8762831" y="1842630"/>
            <a:ext cx="3328988" cy="4633913"/>
          </a:xfrm>
          <a:prstGeom prst="rect">
            <a:avLst/>
          </a:prstGeom>
        </p:spPr>
      </p:pic>
      <p:pic>
        <p:nvPicPr>
          <p:cNvPr id="20" name="Picture 19">
            <a:extLst>
              <a:ext uri="{FF2B5EF4-FFF2-40B4-BE49-F238E27FC236}">
                <a16:creationId xmlns:a16="http://schemas.microsoft.com/office/drawing/2014/main" id="{8A59DBC5-EDA5-B2B7-947B-F6E898085E16}"/>
              </a:ext>
            </a:extLst>
          </p:cNvPr>
          <p:cNvPicPr>
            <a:picLocks noChangeAspect="1"/>
          </p:cNvPicPr>
          <p:nvPr/>
        </p:nvPicPr>
        <p:blipFill>
          <a:blip r:embed="rId5"/>
          <a:stretch>
            <a:fillRect/>
          </a:stretch>
        </p:blipFill>
        <p:spPr>
          <a:xfrm>
            <a:off x="651591" y="2006090"/>
            <a:ext cx="1033463" cy="333375"/>
          </a:xfrm>
          <a:prstGeom prst="rect">
            <a:avLst/>
          </a:prstGeom>
        </p:spPr>
      </p:pic>
      <p:pic>
        <p:nvPicPr>
          <p:cNvPr id="21" name="Picture 20">
            <a:extLst>
              <a:ext uri="{FF2B5EF4-FFF2-40B4-BE49-F238E27FC236}">
                <a16:creationId xmlns:a16="http://schemas.microsoft.com/office/drawing/2014/main" id="{58837920-8C46-5B17-CBD9-1541E0C7A7C6}"/>
              </a:ext>
            </a:extLst>
          </p:cNvPr>
          <p:cNvPicPr>
            <a:picLocks noChangeAspect="1"/>
          </p:cNvPicPr>
          <p:nvPr/>
        </p:nvPicPr>
        <p:blipFill>
          <a:blip r:embed="rId6"/>
          <a:stretch>
            <a:fillRect/>
          </a:stretch>
        </p:blipFill>
        <p:spPr>
          <a:xfrm>
            <a:off x="651591" y="3069304"/>
            <a:ext cx="833438" cy="333375"/>
          </a:xfrm>
          <a:prstGeom prst="rect">
            <a:avLst/>
          </a:prstGeom>
        </p:spPr>
      </p:pic>
      <p:pic>
        <p:nvPicPr>
          <p:cNvPr id="22" name="Picture 21">
            <a:extLst>
              <a:ext uri="{FF2B5EF4-FFF2-40B4-BE49-F238E27FC236}">
                <a16:creationId xmlns:a16="http://schemas.microsoft.com/office/drawing/2014/main" id="{0D605077-62A4-D060-02CF-D6A85D39A3D4}"/>
              </a:ext>
            </a:extLst>
          </p:cNvPr>
          <p:cNvPicPr>
            <a:picLocks noChangeAspect="1"/>
          </p:cNvPicPr>
          <p:nvPr/>
        </p:nvPicPr>
        <p:blipFill>
          <a:blip r:embed="rId7"/>
          <a:stretch>
            <a:fillRect/>
          </a:stretch>
        </p:blipFill>
        <p:spPr>
          <a:xfrm>
            <a:off x="651591" y="4053027"/>
            <a:ext cx="1433513" cy="338138"/>
          </a:xfrm>
          <a:prstGeom prst="rect">
            <a:avLst/>
          </a:prstGeom>
        </p:spPr>
      </p:pic>
      <p:sp>
        <p:nvSpPr>
          <p:cNvPr id="34" name="Rectangle 33">
            <a:extLst>
              <a:ext uri="{FF2B5EF4-FFF2-40B4-BE49-F238E27FC236}">
                <a16:creationId xmlns:a16="http://schemas.microsoft.com/office/drawing/2014/main" id="{678A69CC-1FAC-E80B-BFDA-4A236F5A33A8}"/>
              </a:ext>
            </a:extLst>
          </p:cNvPr>
          <p:cNvSpPr/>
          <p:nvPr/>
        </p:nvSpPr>
        <p:spPr bwMode="auto">
          <a:xfrm>
            <a:off x="63605" y="6270705"/>
            <a:ext cx="2559288"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EB54518B-D48F-F9F4-D695-5437C00A0798}"/>
              </a:ext>
            </a:extLst>
          </p:cNvPr>
          <p:cNvPicPr>
            <a:picLocks noChangeAspect="1"/>
          </p:cNvPicPr>
          <p:nvPr/>
        </p:nvPicPr>
        <p:blipFill>
          <a:blip r:embed="rId8"/>
          <a:stretch>
            <a:fillRect/>
          </a:stretch>
        </p:blipFill>
        <p:spPr>
          <a:xfrm>
            <a:off x="81438" y="6425881"/>
            <a:ext cx="2496263" cy="300380"/>
          </a:xfrm>
          <a:prstGeom prst="rect">
            <a:avLst/>
          </a:prstGeom>
        </p:spPr>
      </p:pic>
      <p:pic>
        <p:nvPicPr>
          <p:cNvPr id="36" name="Picture 35">
            <a:extLst>
              <a:ext uri="{FF2B5EF4-FFF2-40B4-BE49-F238E27FC236}">
                <a16:creationId xmlns:a16="http://schemas.microsoft.com/office/drawing/2014/main" id="{1237C9C2-D713-265F-9D31-B70461D26A34}"/>
              </a:ext>
            </a:extLst>
          </p:cNvPr>
          <p:cNvPicPr>
            <a:picLocks noChangeAspect="1"/>
          </p:cNvPicPr>
          <p:nvPr/>
        </p:nvPicPr>
        <p:blipFill>
          <a:blip r:embed="rId9"/>
          <a:stretch>
            <a:fillRect/>
          </a:stretch>
        </p:blipFill>
        <p:spPr>
          <a:xfrm>
            <a:off x="651591" y="5108467"/>
            <a:ext cx="1814513" cy="990600"/>
          </a:xfrm>
          <a:prstGeom prst="rect">
            <a:avLst/>
          </a:prstGeom>
        </p:spPr>
      </p:pic>
      <p:pic>
        <p:nvPicPr>
          <p:cNvPr id="5" name="Picture 4">
            <a:extLst>
              <a:ext uri="{FF2B5EF4-FFF2-40B4-BE49-F238E27FC236}">
                <a16:creationId xmlns:a16="http://schemas.microsoft.com/office/drawing/2014/main" id="{4D98D298-F948-14F5-6CC2-85E4F20899E2}"/>
              </a:ext>
            </a:extLst>
          </p:cNvPr>
          <p:cNvPicPr>
            <a:picLocks noChangeAspect="1"/>
          </p:cNvPicPr>
          <p:nvPr/>
        </p:nvPicPr>
        <p:blipFill>
          <a:blip r:embed="rId10"/>
          <a:stretch>
            <a:fillRect/>
          </a:stretch>
        </p:blipFill>
        <p:spPr>
          <a:xfrm>
            <a:off x="2984409" y="1931879"/>
            <a:ext cx="2786063" cy="4167188"/>
          </a:xfrm>
          <a:prstGeom prst="rect">
            <a:avLst/>
          </a:prstGeom>
        </p:spPr>
      </p:pic>
      <p:pic>
        <p:nvPicPr>
          <p:cNvPr id="8" name="Picture 7">
            <a:extLst>
              <a:ext uri="{FF2B5EF4-FFF2-40B4-BE49-F238E27FC236}">
                <a16:creationId xmlns:a16="http://schemas.microsoft.com/office/drawing/2014/main" id="{BDE92A8F-8E12-545C-2657-7C043101D8C7}"/>
              </a:ext>
            </a:extLst>
          </p:cNvPr>
          <p:cNvPicPr>
            <a:picLocks noChangeAspect="1"/>
          </p:cNvPicPr>
          <p:nvPr/>
        </p:nvPicPr>
        <p:blipFill>
          <a:blip r:embed="rId11"/>
          <a:stretch>
            <a:fillRect/>
          </a:stretch>
        </p:blipFill>
        <p:spPr>
          <a:xfrm>
            <a:off x="4875122" y="576829"/>
            <a:ext cx="895350" cy="552450"/>
          </a:xfrm>
          <a:prstGeom prst="rect">
            <a:avLst/>
          </a:prstGeom>
        </p:spPr>
      </p:pic>
      <p:pic>
        <p:nvPicPr>
          <p:cNvPr id="18" name="Picture 17">
            <a:extLst>
              <a:ext uri="{FF2B5EF4-FFF2-40B4-BE49-F238E27FC236}">
                <a16:creationId xmlns:a16="http://schemas.microsoft.com/office/drawing/2014/main" id="{D7595540-576F-C6A7-F2EC-945E6611AFD9}"/>
              </a:ext>
            </a:extLst>
          </p:cNvPr>
          <p:cNvPicPr>
            <a:picLocks noChangeAspect="1"/>
          </p:cNvPicPr>
          <p:nvPr/>
        </p:nvPicPr>
        <p:blipFill>
          <a:blip r:embed="rId12"/>
          <a:stretch>
            <a:fillRect/>
          </a:stretch>
        </p:blipFill>
        <p:spPr>
          <a:xfrm>
            <a:off x="5858513" y="709282"/>
            <a:ext cx="1914525" cy="690563"/>
          </a:xfrm>
          <a:prstGeom prst="rect">
            <a:avLst/>
          </a:prstGeom>
        </p:spPr>
      </p:pic>
      <p:pic>
        <p:nvPicPr>
          <p:cNvPr id="24" name="Picture 23">
            <a:extLst>
              <a:ext uri="{FF2B5EF4-FFF2-40B4-BE49-F238E27FC236}">
                <a16:creationId xmlns:a16="http://schemas.microsoft.com/office/drawing/2014/main" id="{A858E53D-6CE3-8DC5-F96E-96C9A897FD9F}"/>
              </a:ext>
            </a:extLst>
          </p:cNvPr>
          <p:cNvPicPr>
            <a:picLocks noChangeAspect="1"/>
          </p:cNvPicPr>
          <p:nvPr/>
        </p:nvPicPr>
        <p:blipFill>
          <a:blip r:embed="rId13"/>
          <a:stretch>
            <a:fillRect/>
          </a:stretch>
        </p:blipFill>
        <p:spPr>
          <a:xfrm>
            <a:off x="6299871" y="356328"/>
            <a:ext cx="1062038" cy="1376363"/>
          </a:xfrm>
          <a:prstGeom prst="rect">
            <a:avLst/>
          </a:prstGeom>
        </p:spPr>
      </p:pic>
      <p:pic>
        <p:nvPicPr>
          <p:cNvPr id="26" name="Picture 25">
            <a:extLst>
              <a:ext uri="{FF2B5EF4-FFF2-40B4-BE49-F238E27FC236}">
                <a16:creationId xmlns:a16="http://schemas.microsoft.com/office/drawing/2014/main" id="{B5C71A7C-CF23-6FB9-98BC-215965211BC3}"/>
              </a:ext>
            </a:extLst>
          </p:cNvPr>
          <p:cNvPicPr>
            <a:picLocks noChangeAspect="1"/>
          </p:cNvPicPr>
          <p:nvPr/>
        </p:nvPicPr>
        <p:blipFill>
          <a:blip r:embed="rId14"/>
          <a:stretch>
            <a:fillRect/>
          </a:stretch>
        </p:blipFill>
        <p:spPr>
          <a:xfrm>
            <a:off x="7886790" y="564685"/>
            <a:ext cx="914400" cy="552450"/>
          </a:xfrm>
          <a:prstGeom prst="rect">
            <a:avLst/>
          </a:prstGeom>
        </p:spPr>
      </p:pic>
      <p:pic>
        <p:nvPicPr>
          <p:cNvPr id="30" name="Picture 29">
            <a:extLst>
              <a:ext uri="{FF2B5EF4-FFF2-40B4-BE49-F238E27FC236}">
                <a16:creationId xmlns:a16="http://schemas.microsoft.com/office/drawing/2014/main" id="{59C3C8D1-65E5-782C-74F3-957C27C0E13C}"/>
              </a:ext>
            </a:extLst>
          </p:cNvPr>
          <p:cNvPicPr>
            <a:picLocks noChangeAspect="1"/>
          </p:cNvPicPr>
          <p:nvPr/>
        </p:nvPicPr>
        <p:blipFill>
          <a:blip r:embed="rId15"/>
          <a:stretch>
            <a:fillRect/>
          </a:stretch>
        </p:blipFill>
        <p:spPr>
          <a:xfrm>
            <a:off x="8889231" y="714129"/>
            <a:ext cx="1914525" cy="690563"/>
          </a:xfrm>
          <a:prstGeom prst="rect">
            <a:avLst/>
          </a:prstGeom>
        </p:spPr>
      </p:pic>
      <p:pic>
        <p:nvPicPr>
          <p:cNvPr id="32" name="Picture 31">
            <a:extLst>
              <a:ext uri="{FF2B5EF4-FFF2-40B4-BE49-F238E27FC236}">
                <a16:creationId xmlns:a16="http://schemas.microsoft.com/office/drawing/2014/main" id="{950928BE-8BB4-D34A-A8AE-3B9D07E04C7E}"/>
              </a:ext>
            </a:extLst>
          </p:cNvPr>
          <p:cNvPicPr>
            <a:picLocks noChangeAspect="1"/>
          </p:cNvPicPr>
          <p:nvPr/>
        </p:nvPicPr>
        <p:blipFill>
          <a:blip r:embed="rId16"/>
          <a:stretch>
            <a:fillRect/>
          </a:stretch>
        </p:blipFill>
        <p:spPr>
          <a:xfrm>
            <a:off x="9227214" y="367699"/>
            <a:ext cx="2733675" cy="1257300"/>
          </a:xfrm>
          <a:prstGeom prst="rect">
            <a:avLst/>
          </a:prstGeom>
        </p:spPr>
      </p:pic>
      <p:pic>
        <p:nvPicPr>
          <p:cNvPr id="37" name="Picture 36">
            <a:extLst>
              <a:ext uri="{FF2B5EF4-FFF2-40B4-BE49-F238E27FC236}">
                <a16:creationId xmlns:a16="http://schemas.microsoft.com/office/drawing/2014/main" id="{EAA42192-11CB-9D6B-C035-F8CFF93A6B15}"/>
              </a:ext>
            </a:extLst>
          </p:cNvPr>
          <p:cNvPicPr>
            <a:picLocks noChangeAspect="1"/>
          </p:cNvPicPr>
          <p:nvPr/>
        </p:nvPicPr>
        <p:blipFill>
          <a:blip r:embed="rId17"/>
          <a:stretch>
            <a:fillRect/>
          </a:stretch>
        </p:blipFill>
        <p:spPr>
          <a:xfrm>
            <a:off x="2654423" y="707822"/>
            <a:ext cx="1914525" cy="690563"/>
          </a:xfrm>
          <a:prstGeom prst="rect">
            <a:avLst/>
          </a:prstGeom>
        </p:spPr>
      </p:pic>
      <p:pic>
        <p:nvPicPr>
          <p:cNvPr id="39" name="Picture 38">
            <a:extLst>
              <a:ext uri="{FF2B5EF4-FFF2-40B4-BE49-F238E27FC236}">
                <a16:creationId xmlns:a16="http://schemas.microsoft.com/office/drawing/2014/main" id="{5A640E86-C75D-FF9B-EAB3-BD3D6730A8BE}"/>
              </a:ext>
            </a:extLst>
          </p:cNvPr>
          <p:cNvPicPr>
            <a:picLocks noChangeAspect="1"/>
          </p:cNvPicPr>
          <p:nvPr/>
        </p:nvPicPr>
        <p:blipFill>
          <a:blip r:embed="rId18"/>
          <a:stretch>
            <a:fillRect/>
          </a:stretch>
        </p:blipFill>
        <p:spPr>
          <a:xfrm>
            <a:off x="3224681" y="1339953"/>
            <a:ext cx="866775" cy="361950"/>
          </a:xfrm>
          <a:prstGeom prst="rect">
            <a:avLst/>
          </a:prstGeom>
        </p:spPr>
      </p:pic>
    </p:spTree>
    <p:extLst>
      <p:ext uri="{BB962C8B-B14F-4D97-AF65-F5344CB8AC3E}">
        <p14:creationId xmlns:p14="http://schemas.microsoft.com/office/powerpoint/2010/main" val="374299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 name="TextBox 1">
            <a:extLst>
              <a:ext uri="{FF2B5EF4-FFF2-40B4-BE49-F238E27FC236}">
                <a16:creationId xmlns:a16="http://schemas.microsoft.com/office/drawing/2014/main" id="{3FD2D5CF-4BE4-072D-A6CA-83B33CB08F3C}"/>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8" name="TextBox 27">
            <a:extLst>
              <a:ext uri="{FF2B5EF4-FFF2-40B4-BE49-F238E27FC236}">
                <a16:creationId xmlns:a16="http://schemas.microsoft.com/office/drawing/2014/main" id="{EDE3A035-573F-BF1B-3521-5CABDF6593E0}"/>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Alerts Lifecycle</a:t>
            </a:r>
          </a:p>
        </p:txBody>
      </p:sp>
      <p:sp>
        <p:nvSpPr>
          <p:cNvPr id="29" name="TextBox 28">
            <a:extLst>
              <a:ext uri="{FF2B5EF4-FFF2-40B4-BE49-F238E27FC236}">
                <a16:creationId xmlns:a16="http://schemas.microsoft.com/office/drawing/2014/main" id="{48F44BA0-8DF4-880A-6469-7F2224003C00}"/>
              </a:ext>
            </a:extLst>
          </p:cNvPr>
          <p:cNvSpPr txBox="1"/>
          <p:nvPr/>
        </p:nvSpPr>
        <p:spPr>
          <a:xfrm rot="16200000">
            <a:off x="-3229275" y="3228947"/>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 - DLP</a:t>
            </a:r>
            <a:r>
              <a:rPr kumimoji="0" lang="en-US" sz="2000" b="0" i="0" u="none" strike="noStrike" kern="1200" cap="none" spc="0" normalizeH="0" baseline="0" noProof="0" dirty="0">
                <a:ln>
                  <a:noFill/>
                </a:ln>
                <a:solidFill>
                  <a:srgbClr val="FFFFFF"/>
                </a:solidFill>
                <a:effectLst/>
                <a:uLnTx/>
                <a:uFillTx/>
                <a:latin typeface="Segoe UI"/>
                <a:ea typeface="+mn-ea"/>
                <a:cs typeface="+mn-cs"/>
              </a:rPr>
              <a:t> 2 Defender</a:t>
            </a:r>
          </a:p>
        </p:txBody>
      </p:sp>
      <p:pic>
        <p:nvPicPr>
          <p:cNvPr id="21" name="Picture 20">
            <a:extLst>
              <a:ext uri="{FF2B5EF4-FFF2-40B4-BE49-F238E27FC236}">
                <a16:creationId xmlns:a16="http://schemas.microsoft.com/office/drawing/2014/main" id="{966CF388-C9A5-322A-595D-C292929CDE11}"/>
              </a:ext>
            </a:extLst>
          </p:cNvPr>
          <p:cNvPicPr>
            <a:picLocks noChangeAspect="1"/>
          </p:cNvPicPr>
          <p:nvPr/>
        </p:nvPicPr>
        <p:blipFill>
          <a:blip r:embed="rId3"/>
          <a:stretch>
            <a:fillRect/>
          </a:stretch>
        </p:blipFill>
        <p:spPr>
          <a:xfrm>
            <a:off x="2459334" y="3683806"/>
            <a:ext cx="6643688" cy="3086100"/>
          </a:xfrm>
          <a:prstGeom prst="rect">
            <a:avLst/>
          </a:prstGeom>
        </p:spPr>
      </p:pic>
      <p:pic>
        <p:nvPicPr>
          <p:cNvPr id="7" name="Picture 6">
            <a:extLst>
              <a:ext uri="{FF2B5EF4-FFF2-40B4-BE49-F238E27FC236}">
                <a16:creationId xmlns:a16="http://schemas.microsoft.com/office/drawing/2014/main" id="{DF9DE4B6-8005-5192-AB8A-BCFABA991EE8}"/>
              </a:ext>
            </a:extLst>
          </p:cNvPr>
          <p:cNvPicPr>
            <a:picLocks noChangeAspect="1"/>
          </p:cNvPicPr>
          <p:nvPr/>
        </p:nvPicPr>
        <p:blipFill>
          <a:blip r:embed="rId4"/>
          <a:stretch>
            <a:fillRect/>
          </a:stretch>
        </p:blipFill>
        <p:spPr>
          <a:xfrm>
            <a:off x="2597532" y="1826062"/>
            <a:ext cx="2214563" cy="2524125"/>
          </a:xfrm>
          <a:prstGeom prst="rect">
            <a:avLst/>
          </a:prstGeom>
        </p:spPr>
      </p:pic>
      <p:graphicFrame>
        <p:nvGraphicFramePr>
          <p:cNvPr id="8" name="Object 7">
            <a:extLst>
              <a:ext uri="{FF2B5EF4-FFF2-40B4-BE49-F238E27FC236}">
                <a16:creationId xmlns:a16="http://schemas.microsoft.com/office/drawing/2014/main" id="{77CC213E-CEEB-F435-D85B-8AB405A16431}"/>
              </a:ext>
            </a:extLst>
          </p:cNvPr>
          <p:cNvGraphicFramePr>
            <a:graphicFrameLocks noChangeAspect="1"/>
          </p:cNvGraphicFramePr>
          <p:nvPr/>
        </p:nvGraphicFramePr>
        <p:xfrm>
          <a:off x="4119488" y="881402"/>
          <a:ext cx="5067300" cy="1247775"/>
        </p:xfrm>
        <a:graphic>
          <a:graphicData uri="http://schemas.openxmlformats.org/presentationml/2006/ole">
            <mc:AlternateContent xmlns:mc="http://schemas.openxmlformats.org/markup-compatibility/2006">
              <mc:Choice xmlns:v="urn:schemas-microsoft-com:vml" Requires="v">
                <p:oleObj name="Visio" r:id="rId5" imgW="5067240" imgH="1247603" progId="Visio.Drawing.15">
                  <p:embed/>
                </p:oleObj>
              </mc:Choice>
              <mc:Fallback>
                <p:oleObj name="Visio" r:id="rId5" imgW="5067240" imgH="1247603" progId="Visio.Drawing.15">
                  <p:embed/>
                  <p:pic>
                    <p:nvPicPr>
                      <p:cNvPr id="8" name="Object 7">
                        <a:extLst>
                          <a:ext uri="{FF2B5EF4-FFF2-40B4-BE49-F238E27FC236}">
                            <a16:creationId xmlns:a16="http://schemas.microsoft.com/office/drawing/2014/main" id="{77CC213E-CEEB-F435-D85B-8AB405A16431}"/>
                          </a:ext>
                        </a:extLst>
                      </p:cNvPr>
                      <p:cNvPicPr/>
                      <p:nvPr/>
                    </p:nvPicPr>
                    <p:blipFill>
                      <a:blip r:embed="rId6"/>
                      <a:stretch>
                        <a:fillRect/>
                      </a:stretch>
                    </p:blipFill>
                    <p:spPr>
                      <a:xfrm>
                        <a:off x="4119488" y="881402"/>
                        <a:ext cx="5067300" cy="124777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F8312FC0-D390-68C7-0C14-D29AD13271EC}"/>
              </a:ext>
            </a:extLst>
          </p:cNvPr>
          <p:cNvPicPr>
            <a:picLocks noChangeAspect="1"/>
          </p:cNvPicPr>
          <p:nvPr/>
        </p:nvPicPr>
        <p:blipFill>
          <a:blip r:embed="rId7"/>
          <a:stretch>
            <a:fillRect/>
          </a:stretch>
        </p:blipFill>
        <p:spPr>
          <a:xfrm>
            <a:off x="8868682" y="653503"/>
            <a:ext cx="3105150" cy="4386263"/>
          </a:xfrm>
          <a:prstGeom prst="rect">
            <a:avLst/>
          </a:prstGeom>
        </p:spPr>
      </p:pic>
      <p:pic>
        <p:nvPicPr>
          <p:cNvPr id="4" name="Picture 3">
            <a:extLst>
              <a:ext uri="{FF2B5EF4-FFF2-40B4-BE49-F238E27FC236}">
                <a16:creationId xmlns:a16="http://schemas.microsoft.com/office/drawing/2014/main" id="{47A9661C-1B08-DDFC-216A-A1582C44F1D7}"/>
              </a:ext>
            </a:extLst>
          </p:cNvPr>
          <p:cNvPicPr>
            <a:picLocks noChangeAspect="1"/>
          </p:cNvPicPr>
          <p:nvPr/>
        </p:nvPicPr>
        <p:blipFill>
          <a:blip r:embed="rId8"/>
          <a:stretch>
            <a:fillRect/>
          </a:stretch>
        </p:blipFill>
        <p:spPr>
          <a:xfrm>
            <a:off x="651591" y="2006090"/>
            <a:ext cx="1033463" cy="333375"/>
          </a:xfrm>
          <a:prstGeom prst="rect">
            <a:avLst/>
          </a:prstGeom>
        </p:spPr>
      </p:pic>
      <p:pic>
        <p:nvPicPr>
          <p:cNvPr id="5" name="Picture 4">
            <a:extLst>
              <a:ext uri="{FF2B5EF4-FFF2-40B4-BE49-F238E27FC236}">
                <a16:creationId xmlns:a16="http://schemas.microsoft.com/office/drawing/2014/main" id="{418EC4ED-1D06-D853-59B6-0F97A3193A89}"/>
              </a:ext>
            </a:extLst>
          </p:cNvPr>
          <p:cNvPicPr>
            <a:picLocks noChangeAspect="1"/>
          </p:cNvPicPr>
          <p:nvPr/>
        </p:nvPicPr>
        <p:blipFill>
          <a:blip r:embed="rId9"/>
          <a:stretch>
            <a:fillRect/>
          </a:stretch>
        </p:blipFill>
        <p:spPr>
          <a:xfrm>
            <a:off x="651591" y="3069304"/>
            <a:ext cx="833438" cy="333375"/>
          </a:xfrm>
          <a:prstGeom prst="rect">
            <a:avLst/>
          </a:prstGeom>
        </p:spPr>
      </p:pic>
      <p:pic>
        <p:nvPicPr>
          <p:cNvPr id="6" name="Picture 5">
            <a:extLst>
              <a:ext uri="{FF2B5EF4-FFF2-40B4-BE49-F238E27FC236}">
                <a16:creationId xmlns:a16="http://schemas.microsoft.com/office/drawing/2014/main" id="{A5E09CA4-E6E6-449A-08C9-9CE95C32B83D}"/>
              </a:ext>
            </a:extLst>
          </p:cNvPr>
          <p:cNvPicPr>
            <a:picLocks noChangeAspect="1"/>
          </p:cNvPicPr>
          <p:nvPr/>
        </p:nvPicPr>
        <p:blipFill>
          <a:blip r:embed="rId10"/>
          <a:stretch>
            <a:fillRect/>
          </a:stretch>
        </p:blipFill>
        <p:spPr>
          <a:xfrm>
            <a:off x="651591" y="4053027"/>
            <a:ext cx="1433513" cy="338138"/>
          </a:xfrm>
          <a:prstGeom prst="rect">
            <a:avLst/>
          </a:prstGeom>
        </p:spPr>
      </p:pic>
      <p:pic>
        <p:nvPicPr>
          <p:cNvPr id="22" name="Picture 21">
            <a:extLst>
              <a:ext uri="{FF2B5EF4-FFF2-40B4-BE49-F238E27FC236}">
                <a16:creationId xmlns:a16="http://schemas.microsoft.com/office/drawing/2014/main" id="{2B373D0A-13A6-98C6-4769-1AED2D430339}"/>
              </a:ext>
            </a:extLst>
          </p:cNvPr>
          <p:cNvPicPr>
            <a:picLocks noChangeAspect="1"/>
          </p:cNvPicPr>
          <p:nvPr/>
        </p:nvPicPr>
        <p:blipFill>
          <a:blip r:embed="rId11"/>
          <a:stretch>
            <a:fillRect/>
          </a:stretch>
        </p:blipFill>
        <p:spPr>
          <a:xfrm>
            <a:off x="651591" y="5108467"/>
            <a:ext cx="1814513" cy="990600"/>
          </a:xfrm>
          <a:prstGeom prst="rect">
            <a:avLst/>
          </a:prstGeom>
        </p:spPr>
      </p:pic>
      <p:sp>
        <p:nvSpPr>
          <p:cNvPr id="26" name="Rectangle 25">
            <a:extLst>
              <a:ext uri="{FF2B5EF4-FFF2-40B4-BE49-F238E27FC236}">
                <a16:creationId xmlns:a16="http://schemas.microsoft.com/office/drawing/2014/main" id="{5C1A353B-A393-9B8F-15A8-617CCA1A6748}"/>
              </a:ext>
            </a:extLst>
          </p:cNvPr>
          <p:cNvSpPr/>
          <p:nvPr/>
        </p:nvSpPr>
        <p:spPr bwMode="auto">
          <a:xfrm>
            <a:off x="63605" y="6270705"/>
            <a:ext cx="1716427" cy="539477"/>
          </a:xfrm>
          <a:prstGeom prst="rect">
            <a:avLst/>
          </a:prstGeom>
          <a:solidFill>
            <a:srgbClr val="00B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8DA1C22D-715D-773C-7D02-CBE4CC2AB526}"/>
              </a:ext>
            </a:extLst>
          </p:cNvPr>
          <p:cNvPicPr>
            <a:picLocks noChangeAspect="1"/>
          </p:cNvPicPr>
          <p:nvPr/>
        </p:nvPicPr>
        <p:blipFill>
          <a:blip r:embed="rId12"/>
          <a:stretch>
            <a:fillRect/>
          </a:stretch>
        </p:blipFill>
        <p:spPr>
          <a:xfrm>
            <a:off x="81438" y="6425881"/>
            <a:ext cx="2496263" cy="300380"/>
          </a:xfrm>
          <a:prstGeom prst="rect">
            <a:avLst/>
          </a:prstGeom>
        </p:spPr>
      </p:pic>
      <p:pic>
        <p:nvPicPr>
          <p:cNvPr id="11" name="Picture 10">
            <a:extLst>
              <a:ext uri="{FF2B5EF4-FFF2-40B4-BE49-F238E27FC236}">
                <a16:creationId xmlns:a16="http://schemas.microsoft.com/office/drawing/2014/main" id="{D7DC1165-1D54-93DB-1DEE-52D453EDB345}"/>
              </a:ext>
            </a:extLst>
          </p:cNvPr>
          <p:cNvPicPr>
            <a:picLocks noChangeAspect="1"/>
          </p:cNvPicPr>
          <p:nvPr/>
        </p:nvPicPr>
        <p:blipFill>
          <a:blip r:embed="rId13"/>
          <a:stretch>
            <a:fillRect/>
          </a:stretch>
        </p:blipFill>
        <p:spPr>
          <a:xfrm>
            <a:off x="6356809" y="270391"/>
            <a:ext cx="895350" cy="552450"/>
          </a:xfrm>
          <a:prstGeom prst="rect">
            <a:avLst/>
          </a:prstGeom>
        </p:spPr>
      </p:pic>
      <p:pic>
        <p:nvPicPr>
          <p:cNvPr id="16" name="Picture 15">
            <a:extLst>
              <a:ext uri="{FF2B5EF4-FFF2-40B4-BE49-F238E27FC236}">
                <a16:creationId xmlns:a16="http://schemas.microsoft.com/office/drawing/2014/main" id="{B0F76BF5-0D06-BA14-1511-F1931B0A9E7C}"/>
              </a:ext>
            </a:extLst>
          </p:cNvPr>
          <p:cNvPicPr>
            <a:picLocks noChangeAspect="1"/>
          </p:cNvPicPr>
          <p:nvPr/>
        </p:nvPicPr>
        <p:blipFill>
          <a:blip r:embed="rId14"/>
          <a:stretch>
            <a:fillRect/>
          </a:stretch>
        </p:blipFill>
        <p:spPr>
          <a:xfrm>
            <a:off x="3162225" y="271433"/>
            <a:ext cx="1914525" cy="690563"/>
          </a:xfrm>
          <a:prstGeom prst="rect">
            <a:avLst/>
          </a:prstGeom>
        </p:spPr>
      </p:pic>
      <p:pic>
        <p:nvPicPr>
          <p:cNvPr id="17" name="Picture 16">
            <a:extLst>
              <a:ext uri="{FF2B5EF4-FFF2-40B4-BE49-F238E27FC236}">
                <a16:creationId xmlns:a16="http://schemas.microsoft.com/office/drawing/2014/main" id="{198FC118-C2FD-1D69-C84F-BFD5AAEA0338}"/>
              </a:ext>
            </a:extLst>
          </p:cNvPr>
          <p:cNvPicPr>
            <a:picLocks noChangeAspect="1"/>
          </p:cNvPicPr>
          <p:nvPr/>
        </p:nvPicPr>
        <p:blipFill>
          <a:blip r:embed="rId15"/>
          <a:stretch>
            <a:fillRect/>
          </a:stretch>
        </p:blipFill>
        <p:spPr>
          <a:xfrm>
            <a:off x="8888786" y="231136"/>
            <a:ext cx="1914525" cy="690563"/>
          </a:xfrm>
          <a:prstGeom prst="rect">
            <a:avLst/>
          </a:prstGeom>
        </p:spPr>
      </p:pic>
    </p:spTree>
    <p:extLst>
      <p:ext uri="{BB962C8B-B14F-4D97-AF65-F5344CB8AC3E}">
        <p14:creationId xmlns:p14="http://schemas.microsoft.com/office/powerpoint/2010/main" val="421475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77E504-449D-486E-B40C-9D5B5C1749A2}">
  <ds:schemaRefs>
    <ds:schemaRef ds:uri="fedf6241-4939-4e1b-b590-33dfacd534c5"/>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e94bc8a8-58ed-427a-9b77-9fee66e26b45"/>
    <ds:schemaRef ds:uri="http://schemas.microsoft.com/sharepoint/v3"/>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1281</Words>
  <Application>Microsoft Office PowerPoint</Application>
  <PresentationFormat>Widescreen</PresentationFormat>
  <Paragraphs>163</Paragraphs>
  <Slides>16</Slides>
  <Notes>16</Notes>
  <HiddenSlides>3</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2</vt:i4>
      </vt:variant>
      <vt:variant>
        <vt:lpstr>Slide Titles</vt:lpstr>
      </vt:variant>
      <vt:variant>
        <vt:i4>16</vt:i4>
      </vt:variant>
    </vt:vector>
  </HeadingPairs>
  <TitlesOfParts>
    <vt:vector size="42"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vt:lpstr>
      <vt:lpstr>Vision Diagrams Series Data Loss Prevention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Data Loss Prevention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2023-05-01T05:23:56Z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